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9" r:id="rId2"/>
  </p:sldMasterIdLst>
  <p:notesMasterIdLst>
    <p:notesMasterId r:id="rId14"/>
  </p:notesMasterIdLst>
  <p:sldIdLst>
    <p:sldId id="256" r:id="rId3"/>
    <p:sldId id="281" r:id="rId4"/>
    <p:sldId id="282" r:id="rId5"/>
    <p:sldId id="272" r:id="rId6"/>
    <p:sldId id="276" r:id="rId7"/>
    <p:sldId id="270" r:id="rId8"/>
    <p:sldId id="277" r:id="rId9"/>
    <p:sldId id="278" r:id="rId10"/>
    <p:sldId id="280" r:id="rId11"/>
    <p:sldId id="279" r:id="rId12"/>
    <p:sldId id="262" r:id="rId13"/>
  </p:sldIdLst>
  <p:sldSz cx="12192000" cy="6858000"/>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26" autoAdjust="0"/>
    <p:restoredTop sz="94343" autoAdjust="0"/>
  </p:normalViewPr>
  <p:slideViewPr>
    <p:cSldViewPr snapToGrid="0">
      <p:cViewPr varScale="1">
        <p:scale>
          <a:sx n="69" d="100"/>
          <a:sy n="69" d="100"/>
        </p:scale>
        <p:origin x="780" y="6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1" d="100"/>
          <a:sy n="51" d="100"/>
        </p:scale>
        <p:origin x="300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88C89001-C641-4590-BCDF-2018826D4CF1}" type="datetimeFigureOut">
              <a:rPr lang="nl-NL" smtClean="0"/>
              <a:t>19-1-2019</a:t>
            </a:fld>
            <a:endParaRPr lang="nl-NL"/>
          </a:p>
        </p:txBody>
      </p:sp>
      <p:sp>
        <p:nvSpPr>
          <p:cNvPr id="4" name="Tijdelijke aanduiding voor dia-afbeelding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3950BF7B-7B91-463D-8FA5-B6CE8B2DD63E}" type="slidenum">
              <a:rPr lang="nl-NL" smtClean="0"/>
              <a:t>‹nr.›</a:t>
            </a:fld>
            <a:endParaRPr lang="nl-NL"/>
          </a:p>
        </p:txBody>
      </p:sp>
    </p:spTree>
    <p:extLst>
      <p:ext uri="{BB962C8B-B14F-4D97-AF65-F5344CB8AC3E}">
        <p14:creationId xmlns:p14="http://schemas.microsoft.com/office/powerpoint/2010/main" val="1597726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950BF7B-7B91-463D-8FA5-B6CE8B2DD63E}" type="slidenum">
              <a:rPr lang="nl-NL" smtClean="0"/>
              <a:t>1</a:t>
            </a:fld>
            <a:endParaRPr lang="nl-NL"/>
          </a:p>
        </p:txBody>
      </p:sp>
    </p:spTree>
    <p:extLst>
      <p:ext uri="{BB962C8B-B14F-4D97-AF65-F5344CB8AC3E}">
        <p14:creationId xmlns:p14="http://schemas.microsoft.com/office/powerpoint/2010/main" val="1173642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950BF7B-7B91-463D-8FA5-B6CE8B2DD63E}" type="slidenum">
              <a:rPr lang="nl-NL" smtClean="0"/>
              <a:t>11</a:t>
            </a:fld>
            <a:endParaRPr lang="nl-NL"/>
          </a:p>
        </p:txBody>
      </p:sp>
    </p:spTree>
    <p:extLst>
      <p:ext uri="{BB962C8B-B14F-4D97-AF65-F5344CB8AC3E}">
        <p14:creationId xmlns:p14="http://schemas.microsoft.com/office/powerpoint/2010/main" val="676196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950BF7B-7B91-463D-8FA5-B6CE8B2DD63E}" type="slidenum">
              <a:rPr lang="nl-NL" smtClean="0"/>
              <a:t>2</a:t>
            </a:fld>
            <a:endParaRPr lang="nl-NL"/>
          </a:p>
        </p:txBody>
      </p:sp>
    </p:spTree>
    <p:extLst>
      <p:ext uri="{BB962C8B-B14F-4D97-AF65-F5344CB8AC3E}">
        <p14:creationId xmlns:p14="http://schemas.microsoft.com/office/powerpoint/2010/main" val="3002422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66909" y="4777194"/>
            <a:ext cx="5335270" cy="4346681"/>
          </a:xfrm>
        </p:spPr>
        <p:txBody>
          <a:bodyPr/>
          <a:lstStyle/>
          <a:p>
            <a:r>
              <a:rPr lang="nl-NL" dirty="0" smtClean="0"/>
              <a:t>Zenuwen zijn een verzameling van “draadjes” in het lichaam die uiteindelijk allemaal samenkomen in de hersenen. Dus de hersenen zijn het centrale aansturingspunt van de zenuwen. </a:t>
            </a:r>
          </a:p>
          <a:p>
            <a:r>
              <a:rPr lang="nl-NL" dirty="0" smtClean="0"/>
              <a:t>Prikkels kunnen van buiten het lichaam komen (via zintuigen die iets zien of vuur voelen </a:t>
            </a:r>
            <a:r>
              <a:rPr lang="nl-NL" dirty="0" err="1" smtClean="0"/>
              <a:t>etc</a:t>
            </a:r>
            <a:r>
              <a:rPr lang="nl-NL" dirty="0" smtClean="0"/>
              <a:t>) of van binnenuit het lichaam (Bijv. spijsverteringsstelsel, ademhaling </a:t>
            </a:r>
            <a:r>
              <a:rPr lang="nl-NL" dirty="0" err="1" smtClean="0"/>
              <a:t>etc</a:t>
            </a:r>
            <a:r>
              <a:rPr lang="nl-NL" dirty="0" smtClean="0"/>
              <a:t>) </a:t>
            </a:r>
            <a:r>
              <a:rPr lang="nl-NL" b="1" dirty="0" smtClean="0"/>
              <a:t>Alle </a:t>
            </a:r>
            <a:r>
              <a:rPr lang="nl-NL" dirty="0" smtClean="0"/>
              <a:t>prikkels komen binnen in de hersenen en daar wordt een vervolg actie bepaald. </a:t>
            </a:r>
          </a:p>
          <a:p>
            <a:endParaRPr lang="nl-NL" dirty="0" smtClean="0"/>
          </a:p>
          <a:p>
            <a:r>
              <a:rPr lang="nl-NL" dirty="0" smtClean="0"/>
              <a:t>Er zijn verschillende soorten zenuwen:</a:t>
            </a:r>
          </a:p>
          <a:p>
            <a:r>
              <a:rPr lang="nl-NL" dirty="0" smtClean="0"/>
              <a:t>Sensorische </a:t>
            </a:r>
            <a:r>
              <a:rPr lang="nl-NL" dirty="0" smtClean="0">
                <a:sym typeface="Wingdings" panose="05000000000000000000" pitchFamily="2" charset="2"/>
              </a:rPr>
              <a:t> “zeggen” eigenlijk tegen de hersenen wat er aan de hand is. Bijv. er zit eten in de maag. </a:t>
            </a:r>
          </a:p>
          <a:p>
            <a:r>
              <a:rPr lang="nl-NL" dirty="0" smtClean="0">
                <a:sym typeface="Wingdings" panose="05000000000000000000" pitchFamily="2" charset="2"/>
              </a:rPr>
              <a:t>Motorische  Is het antwoord van de hersenen op de informatie die de sensorische zenuwen hebben aangeleverd. Dus het eten in de maag moet worden verteerd en er gaat een signaal naar de maag waardoor de peristaltiek op gang komt. </a:t>
            </a:r>
          </a:p>
          <a:p>
            <a:r>
              <a:rPr lang="nl-NL" dirty="0" smtClean="0">
                <a:sym typeface="Wingdings" panose="05000000000000000000" pitchFamily="2" charset="2"/>
              </a:rPr>
              <a:t>Ander voorbeeld: het wordt donker… zeggen de sensorische zenuwen tegen de hersenen. De motorische hersenen reageren daarop door handelingen te verrichten voor het slapen gaan en de ogen te sluiten. </a:t>
            </a:r>
            <a:endParaRPr lang="nl-NL" dirty="0"/>
          </a:p>
        </p:txBody>
      </p:sp>
      <p:sp>
        <p:nvSpPr>
          <p:cNvPr id="4" name="Tijdelijke aanduiding voor dianummer 3"/>
          <p:cNvSpPr>
            <a:spLocks noGrp="1"/>
          </p:cNvSpPr>
          <p:nvPr>
            <p:ph type="sldNum" sz="quarter" idx="10"/>
          </p:nvPr>
        </p:nvSpPr>
        <p:spPr/>
        <p:txBody>
          <a:bodyPr/>
          <a:lstStyle/>
          <a:p>
            <a:fld id="{3950BF7B-7B91-463D-8FA5-B6CE8B2DD63E}" type="slidenum">
              <a:rPr lang="nl-NL" smtClean="0"/>
              <a:t>4</a:t>
            </a:fld>
            <a:endParaRPr lang="nl-NL"/>
          </a:p>
        </p:txBody>
      </p:sp>
    </p:spTree>
    <p:extLst>
      <p:ext uri="{BB962C8B-B14F-4D97-AF65-F5344CB8AC3E}">
        <p14:creationId xmlns:p14="http://schemas.microsoft.com/office/powerpoint/2010/main" val="871209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66909" y="4777194"/>
            <a:ext cx="5335270" cy="4987848"/>
          </a:xfrm>
        </p:spPr>
        <p:txBody>
          <a:bodyPr/>
          <a:lstStyle/>
          <a:p>
            <a:r>
              <a:rPr lang="nl-NL" b="1" dirty="0" smtClean="0"/>
              <a:t>Centrale zenuwstelsel</a:t>
            </a:r>
          </a:p>
          <a:p>
            <a:r>
              <a:rPr lang="nl-NL" dirty="0" smtClean="0"/>
              <a:t>De “draden” van zenuwen komen als dikkere bundels (kabels) samen in de hersenen. </a:t>
            </a:r>
          </a:p>
          <a:p>
            <a:r>
              <a:rPr lang="nl-NL" dirty="0" smtClean="0"/>
              <a:t>Dit geldt ook (kabels) voor de zenuwen die vanuit de hersenen het lichaam in gaan. </a:t>
            </a:r>
          </a:p>
          <a:p>
            <a:r>
              <a:rPr lang="nl-NL" dirty="0" smtClean="0"/>
              <a:t>Deze kabels lopen door het ruggenmerg die voorzien is van vocht (liquor) wat de kabels beschermd tegen breken of uitdrogen. Daarnaast is een functie van de liquor om voedingsstoffen te transporteren en afvalstoffen te vervoeren. </a:t>
            </a:r>
          </a:p>
          <a:p>
            <a:r>
              <a:rPr lang="nl-NL" dirty="0" smtClean="0"/>
              <a:t>Dit liquor wordt ook afgenomen voor diagnostiek bij bijv. meningitis (hersenvliesontsteking) </a:t>
            </a:r>
          </a:p>
          <a:p>
            <a:endParaRPr lang="nl-NL" dirty="0"/>
          </a:p>
          <a:p>
            <a:r>
              <a:rPr lang="nl-NL" b="1" dirty="0" smtClean="0"/>
              <a:t>Perifere zenuwstelsel</a:t>
            </a:r>
          </a:p>
          <a:p>
            <a:r>
              <a:rPr lang="nl-NL" dirty="0" smtClean="0"/>
              <a:t>Het hele overige zenuwstelsel dat verder in het hele lichaam zit. </a:t>
            </a:r>
          </a:p>
          <a:p>
            <a:endParaRPr lang="nl-NL" dirty="0"/>
          </a:p>
          <a:p>
            <a:r>
              <a:rPr lang="nl-NL" b="1" dirty="0" smtClean="0"/>
              <a:t>Onwillekeurig zenuwstelsel</a:t>
            </a:r>
          </a:p>
          <a:p>
            <a:r>
              <a:rPr lang="nl-NL" dirty="0" smtClean="0"/>
              <a:t>Deze zenuwen opereren zelfstandig zonder dat de je daar invloed op hebt. (spijsvertering, bloedsomloop </a:t>
            </a:r>
            <a:r>
              <a:rPr lang="nl-NL" dirty="0" err="1" smtClean="0"/>
              <a:t>etc</a:t>
            </a:r>
            <a:r>
              <a:rPr lang="nl-NL" dirty="0" smtClean="0"/>
              <a:t>)</a:t>
            </a:r>
          </a:p>
          <a:p>
            <a:endParaRPr lang="nl-NL" dirty="0"/>
          </a:p>
          <a:p>
            <a:r>
              <a:rPr lang="nl-NL" b="1" dirty="0" smtClean="0"/>
              <a:t>Willekeurig zenuwstelsel</a:t>
            </a:r>
          </a:p>
          <a:p>
            <a:r>
              <a:rPr lang="nl-NL" dirty="0" smtClean="0"/>
              <a:t>Er komt een prikkel bij de hersenen binnen en dan heb je een keuze wat je ermee gaat doen. </a:t>
            </a:r>
            <a:r>
              <a:rPr lang="nl-NL" dirty="0" err="1" smtClean="0"/>
              <a:t>Bijv</a:t>
            </a:r>
            <a:r>
              <a:rPr lang="nl-NL" dirty="0" smtClean="0"/>
              <a:t>, je hoort muziek en dan kun je kiezen om je oren dicht te drukken, mee te zingen of te gaan dansen o.i.d.  </a:t>
            </a:r>
          </a:p>
          <a:p>
            <a:endParaRPr lang="nl-NL" dirty="0"/>
          </a:p>
          <a:p>
            <a:r>
              <a:rPr lang="nl-NL" dirty="0" smtClean="0"/>
              <a:t>Speel het filmpje af door erop te dubbelklikken. Het filmpje begint met een reclame van enkele seconden. Daarna begint het filmpje.</a:t>
            </a:r>
          </a:p>
          <a:p>
            <a:r>
              <a:rPr lang="nl-NL" dirty="0" smtClean="0"/>
              <a:t>Vertel de studenten dat ze het deel van het </a:t>
            </a:r>
            <a:r>
              <a:rPr lang="nl-NL" dirty="0" err="1" smtClean="0"/>
              <a:t>sympatische</a:t>
            </a:r>
            <a:r>
              <a:rPr lang="nl-NL" dirty="0" smtClean="0"/>
              <a:t>- en parasympatische zenuwstelsel niet hoeven te kennen voor de toets.  </a:t>
            </a:r>
            <a:endParaRPr lang="nl-NL" dirty="0"/>
          </a:p>
        </p:txBody>
      </p:sp>
      <p:sp>
        <p:nvSpPr>
          <p:cNvPr id="4" name="Tijdelijke aanduiding voor dianummer 3"/>
          <p:cNvSpPr>
            <a:spLocks noGrp="1"/>
          </p:cNvSpPr>
          <p:nvPr>
            <p:ph type="sldNum" sz="quarter" idx="10"/>
          </p:nvPr>
        </p:nvSpPr>
        <p:spPr/>
        <p:txBody>
          <a:bodyPr/>
          <a:lstStyle/>
          <a:p>
            <a:fld id="{3950BF7B-7B91-463D-8FA5-B6CE8B2DD63E}" type="slidenum">
              <a:rPr lang="nl-NL" smtClean="0"/>
              <a:t>5</a:t>
            </a:fld>
            <a:endParaRPr lang="nl-NL" dirty="0"/>
          </a:p>
        </p:txBody>
      </p:sp>
    </p:spTree>
    <p:extLst>
      <p:ext uri="{BB962C8B-B14F-4D97-AF65-F5344CB8AC3E}">
        <p14:creationId xmlns:p14="http://schemas.microsoft.com/office/powerpoint/2010/main" val="913147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Alle zintuigen hebben sensorische zenuwcellen die naar de hersenen toe informatie sturen. Bijvoorbeeld je eet iets en je proeft dat het bitter is. Dan geven de hersenen met de motorische zenuw een “antwoord” dat je het niet lekker vindt en dan spuug je het uit. </a:t>
            </a:r>
          </a:p>
          <a:p>
            <a:endParaRPr lang="nl-NL" dirty="0"/>
          </a:p>
          <a:p>
            <a:r>
              <a:rPr lang="nl-NL" dirty="0" smtClean="0"/>
              <a:t>De huid heeft meerdere zintuigen </a:t>
            </a:r>
          </a:p>
          <a:p>
            <a:pPr marL="171450" indent="-171450">
              <a:buFont typeface="Wingdings" panose="05000000000000000000" pitchFamily="2" charset="2"/>
              <a:buChar char="à"/>
            </a:pPr>
            <a:r>
              <a:rPr lang="nl-NL" dirty="0" smtClean="0">
                <a:sym typeface="Wingdings" panose="05000000000000000000" pitchFamily="2" charset="2"/>
              </a:rPr>
              <a:t>Druk voelen in de zin van aanraken</a:t>
            </a:r>
          </a:p>
          <a:p>
            <a:pPr marL="171450" indent="-171450">
              <a:buFont typeface="Wingdings" panose="05000000000000000000" pitchFamily="2" charset="2"/>
              <a:buChar char="à"/>
            </a:pPr>
            <a:r>
              <a:rPr lang="nl-NL" dirty="0">
                <a:sym typeface="Wingdings" panose="05000000000000000000" pitchFamily="2" charset="2"/>
              </a:rPr>
              <a:t> </a:t>
            </a:r>
            <a:r>
              <a:rPr lang="nl-NL" dirty="0" smtClean="0">
                <a:sym typeface="Wingdings" panose="05000000000000000000" pitchFamily="2" charset="2"/>
              </a:rPr>
              <a:t>temperatuur voelen in de zin van je verbranden</a:t>
            </a:r>
            <a:endParaRPr lang="nl-NL" dirty="0"/>
          </a:p>
        </p:txBody>
      </p:sp>
      <p:sp>
        <p:nvSpPr>
          <p:cNvPr id="4" name="Tijdelijke aanduiding voor dianummer 3"/>
          <p:cNvSpPr>
            <a:spLocks noGrp="1"/>
          </p:cNvSpPr>
          <p:nvPr>
            <p:ph type="sldNum" sz="quarter" idx="10"/>
          </p:nvPr>
        </p:nvSpPr>
        <p:spPr/>
        <p:txBody>
          <a:bodyPr/>
          <a:lstStyle/>
          <a:p>
            <a:fld id="{3950BF7B-7B91-463D-8FA5-B6CE8B2DD63E}" type="slidenum">
              <a:rPr lang="nl-NL" smtClean="0"/>
              <a:t>6</a:t>
            </a:fld>
            <a:endParaRPr lang="nl-NL"/>
          </a:p>
        </p:txBody>
      </p:sp>
    </p:spTree>
    <p:extLst>
      <p:ext uri="{BB962C8B-B14F-4D97-AF65-F5344CB8AC3E}">
        <p14:creationId xmlns:p14="http://schemas.microsoft.com/office/powerpoint/2010/main" val="185904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Ruiken en proeven:</a:t>
            </a:r>
          </a:p>
          <a:p>
            <a:r>
              <a:rPr lang="nl-NL" dirty="0" smtClean="0"/>
              <a:t>Op je tong zitten  verschillende smaakpunten die elk hun eigen smaak proeven. Dus als je iets eet wat bitter is zullen de smaaksensoren achterop de tong dit proeven en voorop de tong proef je dat niet. </a:t>
            </a:r>
          </a:p>
          <a:p>
            <a:endParaRPr lang="nl-NL" dirty="0"/>
          </a:p>
          <a:p>
            <a:r>
              <a:rPr lang="nl-NL" dirty="0" smtClean="0"/>
              <a:t>Voelen:</a:t>
            </a:r>
          </a:p>
          <a:p>
            <a:r>
              <a:rPr lang="nl-NL" dirty="0" smtClean="0"/>
              <a:t>Het kan zijn dat de studenten de letters in spiegelbeeld voelen en daardoor moeilijk kunnen benoemen. Omdat de ogen normaal letters van voren zien kan en je het nu op je rug voelt raken de hersens wat in de war. </a:t>
            </a:r>
          </a:p>
          <a:p>
            <a:endParaRPr lang="nl-NL" dirty="0"/>
          </a:p>
          <a:p>
            <a:r>
              <a:rPr lang="nl-NL" dirty="0" smtClean="0"/>
              <a:t>Zien:</a:t>
            </a:r>
          </a:p>
          <a:p>
            <a:r>
              <a:rPr lang="nl-NL" dirty="0" smtClean="0"/>
              <a:t>Je hersenen kunnen selectief “kijken”. Bekijk het filmpje. Vertel de klas dat ze moeten letten op de basketbalspelers die in het wit gekleed zijn en tellen </a:t>
            </a:r>
            <a:r>
              <a:rPr lang="nl-NL" dirty="0" err="1" smtClean="0"/>
              <a:t>hoevaak</a:t>
            </a:r>
            <a:r>
              <a:rPr lang="nl-NL" dirty="0" smtClean="0"/>
              <a:t> ze de bal naar elkaar gooien. </a:t>
            </a:r>
            <a:endParaRPr lang="nl-NL" dirty="0"/>
          </a:p>
        </p:txBody>
      </p:sp>
      <p:sp>
        <p:nvSpPr>
          <p:cNvPr id="4" name="Tijdelijke aanduiding voor dianummer 3"/>
          <p:cNvSpPr>
            <a:spLocks noGrp="1"/>
          </p:cNvSpPr>
          <p:nvPr>
            <p:ph type="sldNum" sz="quarter" idx="10"/>
          </p:nvPr>
        </p:nvSpPr>
        <p:spPr/>
        <p:txBody>
          <a:bodyPr/>
          <a:lstStyle/>
          <a:p>
            <a:fld id="{3950BF7B-7B91-463D-8FA5-B6CE8B2DD63E}" type="slidenum">
              <a:rPr lang="nl-NL" smtClean="0"/>
              <a:t>7</a:t>
            </a:fld>
            <a:endParaRPr lang="nl-NL"/>
          </a:p>
        </p:txBody>
      </p:sp>
    </p:spTree>
    <p:extLst>
      <p:ext uri="{BB962C8B-B14F-4D97-AF65-F5344CB8AC3E}">
        <p14:creationId xmlns:p14="http://schemas.microsoft.com/office/powerpoint/2010/main" val="1305036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279172" y="4777194"/>
            <a:ext cx="6152103" cy="4976305"/>
          </a:xfrm>
        </p:spPr>
        <p:txBody>
          <a:bodyPr/>
          <a:lstStyle/>
          <a:p>
            <a:r>
              <a:rPr lang="nl-NL" dirty="0"/>
              <a:t>Hormonen </a:t>
            </a:r>
            <a:r>
              <a:rPr lang="nl-NL" dirty="0" smtClean="0"/>
              <a:t>zijn stoffen die door hormoonklieren aangemaakt worden en via het bloed verspreid worden in het lichaam. Hormonen zetten </a:t>
            </a:r>
            <a:r>
              <a:rPr lang="nl-NL" dirty="0"/>
              <a:t>processen </a:t>
            </a:r>
            <a:r>
              <a:rPr lang="nl-NL" dirty="0" smtClean="0"/>
              <a:t>inwerking, bijv. kloppen van het hart en bloeddruk regulatie. </a:t>
            </a:r>
          </a:p>
          <a:p>
            <a:endParaRPr lang="nl-NL" dirty="0" smtClean="0"/>
          </a:p>
          <a:p>
            <a:r>
              <a:rPr lang="nl-NL" dirty="0" smtClean="0"/>
              <a:t>Klieren die hormonen produceren zijn:</a:t>
            </a:r>
          </a:p>
          <a:p>
            <a:pPr marL="171450" indent="-171450">
              <a:buFontTx/>
              <a:buChar char="-"/>
            </a:pPr>
            <a:r>
              <a:rPr lang="nl-NL" b="1" dirty="0" smtClean="0"/>
              <a:t>Hypofyse</a:t>
            </a:r>
          </a:p>
          <a:p>
            <a:r>
              <a:rPr lang="nl-NL" dirty="0" smtClean="0"/>
              <a:t>Zit in de hersenen en produceert groeihormoon waardoor een kind kan groeien. Daarnaast is de hypofyse belangrijk zodat andere klieren ook hormonen kunnen aanmaken. </a:t>
            </a:r>
          </a:p>
          <a:p>
            <a:endParaRPr lang="nl-NL" dirty="0" smtClean="0"/>
          </a:p>
          <a:p>
            <a:pPr marL="171450" indent="-171450">
              <a:buFontTx/>
              <a:buChar char="-"/>
            </a:pPr>
            <a:r>
              <a:rPr lang="nl-NL" b="1" dirty="0" smtClean="0"/>
              <a:t>Alvleesklier</a:t>
            </a:r>
          </a:p>
          <a:p>
            <a:r>
              <a:rPr lang="nl-NL" dirty="0" smtClean="0"/>
              <a:t>Linksonder in de buik. Maakt </a:t>
            </a:r>
            <a:r>
              <a:rPr lang="nl-NL" dirty="0" err="1" smtClean="0"/>
              <a:t>alvleeskliersap</a:t>
            </a:r>
            <a:r>
              <a:rPr lang="nl-NL" dirty="0" smtClean="0"/>
              <a:t> </a:t>
            </a:r>
            <a:r>
              <a:rPr lang="nl-NL" dirty="0" smtClean="0">
                <a:sym typeface="Wingdings" panose="05000000000000000000" pitchFamily="2" charset="2"/>
              </a:rPr>
              <a:t> wordt via 12vingerige darm toegevoegd aan </a:t>
            </a:r>
            <a:r>
              <a:rPr lang="nl-NL" dirty="0" smtClean="0"/>
              <a:t>spijsverteringsproces. Daarnaast reguleert de alvleesklier het glucosegehalte in het bloed </a:t>
            </a:r>
            <a:r>
              <a:rPr lang="nl-NL" dirty="0" err="1" smtClean="0"/>
              <a:t>dmv</a:t>
            </a:r>
            <a:r>
              <a:rPr lang="nl-NL" dirty="0" smtClean="0"/>
              <a:t> insuline (verlaagt) of glucagon (verhoogt). </a:t>
            </a:r>
          </a:p>
          <a:p>
            <a:endParaRPr lang="nl-NL" dirty="0" smtClean="0"/>
          </a:p>
          <a:p>
            <a:pPr marL="171450" indent="-171450">
              <a:buFontTx/>
              <a:buChar char="-"/>
            </a:pPr>
            <a:r>
              <a:rPr lang="nl-NL" b="1" dirty="0" smtClean="0"/>
              <a:t>Schildklier</a:t>
            </a:r>
          </a:p>
          <a:p>
            <a:r>
              <a:rPr lang="nl-NL" dirty="0" smtClean="0"/>
              <a:t>Hormoon heet Thyroxine </a:t>
            </a:r>
            <a:r>
              <a:rPr lang="nl-NL" dirty="0" smtClean="0">
                <a:sym typeface="Wingdings" panose="05000000000000000000" pitchFamily="2" charset="2"/>
              </a:rPr>
              <a:t> beïnvloedt de stofwisseling. </a:t>
            </a:r>
          </a:p>
          <a:p>
            <a:pPr marL="171450" indent="-171450">
              <a:buFontTx/>
              <a:buChar char="-"/>
            </a:pPr>
            <a:r>
              <a:rPr lang="nl-NL" dirty="0" smtClean="0">
                <a:sym typeface="Wingdings" panose="05000000000000000000" pitchFamily="2" charset="2"/>
              </a:rPr>
              <a:t>Teveel thyroxine te snelle stofwisseling. Verschijnselen: onrust, snelle pols, temp verhoging en vaak dun. Behandeling: jodiumslokje schakelt een deel </a:t>
            </a:r>
            <a:r>
              <a:rPr lang="nl-NL" dirty="0" err="1" smtClean="0">
                <a:sym typeface="Wingdings" panose="05000000000000000000" pitchFamily="2" charset="2"/>
              </a:rPr>
              <a:t>vd</a:t>
            </a:r>
            <a:r>
              <a:rPr lang="nl-NL" dirty="0" smtClean="0">
                <a:sym typeface="Wingdings" panose="05000000000000000000" pitchFamily="2" charset="2"/>
              </a:rPr>
              <a:t> de schildklier uit. Is niet precies in te schatten of er teveel of te weinig uit wordt geschakeld. Dus risico bij teveel uitgeschakeld  dan vervolgens aan de </a:t>
            </a:r>
            <a:r>
              <a:rPr lang="nl-NL" dirty="0" err="1" smtClean="0">
                <a:sym typeface="Wingdings" panose="05000000000000000000" pitchFamily="2" charset="2"/>
              </a:rPr>
              <a:t>Thyrax</a:t>
            </a:r>
            <a:r>
              <a:rPr lang="nl-NL" dirty="0" smtClean="0">
                <a:sym typeface="Wingdings" panose="05000000000000000000" pitchFamily="2" charset="2"/>
              </a:rPr>
              <a:t>. Vraag hierover naar ervaringen bij studenten of familieleden. </a:t>
            </a:r>
          </a:p>
          <a:p>
            <a:pPr marL="171450" indent="-171450">
              <a:buFontTx/>
              <a:buChar char="-"/>
            </a:pPr>
            <a:r>
              <a:rPr lang="nl-NL" dirty="0" smtClean="0">
                <a:sym typeface="Wingdings" panose="05000000000000000000" pitchFamily="2" charset="2"/>
              </a:rPr>
              <a:t>Te weinig Thyroxine  te trage stofwisseling  groeiachterstand. Behandeling: </a:t>
            </a:r>
            <a:r>
              <a:rPr lang="nl-NL" dirty="0" err="1" smtClean="0">
                <a:sym typeface="Wingdings" panose="05000000000000000000" pitchFamily="2" charset="2"/>
              </a:rPr>
              <a:t>Thiraxtabletten</a:t>
            </a:r>
            <a:r>
              <a:rPr lang="nl-NL" dirty="0" smtClean="0">
                <a:sym typeface="Wingdings" panose="05000000000000000000" pitchFamily="2" charset="2"/>
              </a:rPr>
              <a:t> slikken </a:t>
            </a: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3950BF7B-7B91-463D-8FA5-B6CE8B2DD63E}" type="slidenum">
              <a:rPr lang="nl-NL" smtClean="0"/>
              <a:t>8</a:t>
            </a:fld>
            <a:endParaRPr lang="nl-NL"/>
          </a:p>
        </p:txBody>
      </p:sp>
    </p:spTree>
    <p:extLst>
      <p:ext uri="{BB962C8B-B14F-4D97-AF65-F5344CB8AC3E}">
        <p14:creationId xmlns:p14="http://schemas.microsoft.com/office/powerpoint/2010/main" val="4078596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950BF7B-7B91-463D-8FA5-B6CE8B2DD63E}" type="slidenum">
              <a:rPr lang="nl-NL" smtClean="0"/>
              <a:t>9</a:t>
            </a:fld>
            <a:endParaRPr lang="nl-NL"/>
          </a:p>
        </p:txBody>
      </p:sp>
    </p:spTree>
    <p:extLst>
      <p:ext uri="{BB962C8B-B14F-4D97-AF65-F5344CB8AC3E}">
        <p14:creationId xmlns:p14="http://schemas.microsoft.com/office/powerpoint/2010/main" val="1242666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smtClean="0"/>
              <a:t>Geslachtsklieren</a:t>
            </a:r>
          </a:p>
          <a:p>
            <a:r>
              <a:rPr lang="nl-NL" dirty="0" smtClean="0"/>
              <a:t>Produceren geslachtshormonen. </a:t>
            </a:r>
          </a:p>
          <a:p>
            <a:r>
              <a:rPr lang="nl-NL" u="sng" dirty="0" smtClean="0"/>
              <a:t>Man</a:t>
            </a:r>
            <a:r>
              <a:rPr lang="nl-NL" dirty="0" smtClean="0"/>
              <a:t>: zaadballen </a:t>
            </a:r>
            <a:r>
              <a:rPr lang="nl-NL" dirty="0" smtClean="0">
                <a:sym typeface="Wingdings" panose="05000000000000000000" pitchFamily="2" charset="2"/>
              </a:rPr>
              <a:t> testosteron  zorgt voor </a:t>
            </a:r>
            <a:r>
              <a:rPr lang="nl-NL" dirty="0" err="1" smtClean="0">
                <a:sym typeface="Wingdings" panose="05000000000000000000" pitchFamily="2" charset="2"/>
              </a:rPr>
              <a:t>ontw</a:t>
            </a:r>
            <a:r>
              <a:rPr lang="nl-NL" dirty="0" smtClean="0">
                <a:sym typeface="Wingdings" panose="05000000000000000000" pitchFamily="2" charset="2"/>
              </a:rPr>
              <a:t>. </a:t>
            </a:r>
            <a:r>
              <a:rPr lang="nl-NL" dirty="0">
                <a:sym typeface="Wingdings" panose="05000000000000000000" pitchFamily="2" charset="2"/>
              </a:rPr>
              <a:t>m</a:t>
            </a:r>
            <a:r>
              <a:rPr lang="nl-NL" dirty="0" smtClean="0">
                <a:sym typeface="Wingdings" panose="05000000000000000000" pitchFamily="2" charset="2"/>
              </a:rPr>
              <a:t>annelijke geslachtskenmerken en later voor de productie van zaadcellen</a:t>
            </a:r>
          </a:p>
          <a:p>
            <a:r>
              <a:rPr lang="nl-NL" u="sng" dirty="0" smtClean="0">
                <a:sym typeface="Wingdings" panose="05000000000000000000" pitchFamily="2" charset="2"/>
              </a:rPr>
              <a:t>Vrouw</a:t>
            </a:r>
            <a:r>
              <a:rPr lang="nl-NL" dirty="0" smtClean="0">
                <a:sym typeface="Wingdings" panose="05000000000000000000" pitchFamily="2" charset="2"/>
              </a:rPr>
              <a:t>: eierstokken </a:t>
            </a:r>
          </a:p>
          <a:p>
            <a:pPr marL="171450" indent="-171450">
              <a:buFont typeface="Wingdings" panose="05000000000000000000" pitchFamily="2" charset="2"/>
              <a:buChar char="à"/>
            </a:pPr>
            <a:r>
              <a:rPr lang="nl-NL" dirty="0" smtClean="0">
                <a:sym typeface="Wingdings" panose="05000000000000000000" pitchFamily="2" charset="2"/>
              </a:rPr>
              <a:t>Oestrogeen  zorgt voor </a:t>
            </a:r>
            <a:r>
              <a:rPr lang="nl-NL" dirty="0" err="1" smtClean="0">
                <a:sym typeface="Wingdings" panose="05000000000000000000" pitchFamily="2" charset="2"/>
              </a:rPr>
              <a:t>ontw</a:t>
            </a:r>
            <a:r>
              <a:rPr lang="nl-NL" dirty="0" smtClean="0">
                <a:sym typeface="Wingdings" panose="05000000000000000000" pitchFamily="2" charset="2"/>
              </a:rPr>
              <a:t>. </a:t>
            </a:r>
            <a:r>
              <a:rPr lang="nl-NL" dirty="0">
                <a:sym typeface="Wingdings" panose="05000000000000000000" pitchFamily="2" charset="2"/>
              </a:rPr>
              <a:t>v</a:t>
            </a:r>
            <a:r>
              <a:rPr lang="nl-NL" dirty="0" smtClean="0">
                <a:sym typeface="Wingdings" panose="05000000000000000000" pitchFamily="2" charset="2"/>
              </a:rPr>
              <a:t>rouwelijke geslachtskenmerken</a:t>
            </a:r>
          </a:p>
          <a:p>
            <a:r>
              <a:rPr lang="nl-NL" dirty="0" smtClean="0">
                <a:sym typeface="Wingdings" panose="05000000000000000000" pitchFamily="2" charset="2"/>
              </a:rPr>
              <a:t> Progesteron  zorgt in de baarmoeder voor een “bedje” voor een bevrucht eitje. Bij geen bevruchting wordt dit afgebroken  menstruatie</a:t>
            </a:r>
            <a:endParaRPr lang="nl-NL" dirty="0"/>
          </a:p>
          <a:p>
            <a:endParaRPr lang="nl-NL" dirty="0" smtClean="0"/>
          </a:p>
          <a:p>
            <a:r>
              <a:rPr lang="nl-NL" b="1" dirty="0" smtClean="0"/>
              <a:t>Bijnieren</a:t>
            </a:r>
            <a:r>
              <a:rPr lang="nl-NL" dirty="0" smtClean="0"/>
              <a:t> </a:t>
            </a:r>
          </a:p>
          <a:p>
            <a:r>
              <a:rPr lang="nl-NL" dirty="0" smtClean="0"/>
              <a:t>Zitten op de top van een nier maar hebben niets met de nieren te maken. Maakt het hormoon adrenaline aan waardoor lichaam zich snel kan aanpassen bij inspanning of uitzonderlijke omstandigheden. </a:t>
            </a:r>
            <a:endParaRPr lang="nl-NL" dirty="0"/>
          </a:p>
        </p:txBody>
      </p:sp>
      <p:sp>
        <p:nvSpPr>
          <p:cNvPr id="4" name="Tijdelijke aanduiding voor dianummer 3"/>
          <p:cNvSpPr>
            <a:spLocks noGrp="1"/>
          </p:cNvSpPr>
          <p:nvPr>
            <p:ph type="sldNum" sz="quarter" idx="10"/>
          </p:nvPr>
        </p:nvSpPr>
        <p:spPr/>
        <p:txBody>
          <a:bodyPr/>
          <a:lstStyle/>
          <a:p>
            <a:fld id="{3950BF7B-7B91-463D-8FA5-B6CE8B2DD63E}" type="slidenum">
              <a:rPr lang="nl-NL" smtClean="0"/>
              <a:t>10</a:t>
            </a:fld>
            <a:endParaRPr lang="nl-NL"/>
          </a:p>
        </p:txBody>
      </p:sp>
    </p:spTree>
    <p:extLst>
      <p:ext uri="{BB962C8B-B14F-4D97-AF65-F5344CB8AC3E}">
        <p14:creationId xmlns:p14="http://schemas.microsoft.com/office/powerpoint/2010/main" val="7204585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nl-NL"/>
              <a:t>Klik om de stijl te bewerken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nl-NL"/>
              <a:t>Klik om de stijl te bewerken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1/19/2019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nl-NL"/>
              <a:t>Klik om de stijl te bewerken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1/19/2019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nl-NL"/>
              <a:t>Klik om de stijl te bewerken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1/19/2019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nl-NL"/>
              <a:t>Klik om de stijl te bewerken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1/19/2019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nl-NL"/>
              <a:t>Klik om de stijl te bewerken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3" name="Date Placeholder 2"/>
          <p:cNvSpPr>
            <a:spLocks noGrp="1"/>
          </p:cNvSpPr>
          <p:nvPr>
            <p:ph type="dt" sz="half" idx="10"/>
          </p:nvPr>
        </p:nvSpPr>
        <p:spPr/>
        <p:txBody>
          <a:bodyPr/>
          <a:lstStyle/>
          <a:p>
            <a:fld id="{48A87A34-81AB-432B-8DAE-1953F412C126}" type="datetimeFigureOut">
              <a:rPr lang="en-US" dirty="0"/>
              <a:t>1/19/2019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nl-NL"/>
              <a:t>Klik om de stijl te bewerken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3" name="Date Placeholder 2"/>
          <p:cNvSpPr>
            <a:spLocks noGrp="1"/>
          </p:cNvSpPr>
          <p:nvPr>
            <p:ph type="dt" sz="half" idx="10"/>
          </p:nvPr>
        </p:nvSpPr>
        <p:spPr/>
        <p:txBody>
          <a:bodyPr/>
          <a:lstStyle/>
          <a:p>
            <a:fld id="{48A87A34-81AB-432B-8DAE-1953F412C126}" type="datetimeFigureOut">
              <a:rPr lang="en-US" dirty="0"/>
              <a:t>1/19/2019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nl-NL"/>
              <a:t>Klik om de stijl te bewerken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nl-NL"/>
              <a:t>Klik om de stijl te bewerken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82762"/>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nl-NL"/>
              <a:t>Klik om de stijl te bewerken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000" b="1">
                <a:solidFill>
                  <a:schemeClr val="accent2">
                    <a:lumMod val="7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D91B805F-FF0F-4BAA-A3A3-E4F945D687F8}" type="datetimeFigureOut">
              <a:rPr lang="en-US" dirty="0">
                <a:solidFill>
                  <a:srgbClr val="967E96">
                    <a:lumMod val="50000"/>
                  </a:srgbClr>
                </a:solidFill>
              </a:rPr>
              <a:pPr/>
              <a:t>1/19/2019</a:t>
            </a:fld>
            <a:endParaRPr lang="en-US" dirty="0">
              <a:solidFill>
                <a:srgbClr val="967E96">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967E96">
                  <a:lumMod val="50000"/>
                </a:srgbClr>
              </a:solidFill>
            </a:endParaRPr>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4FAB73BC-B049-4115-A692-8D63A059BFB8}" type="slidenum">
              <a:rPr lang="en-US" dirty="0"/>
              <a:pPr/>
              <a:t>‹nr.›</a:t>
            </a:fld>
            <a:endParaRPr lang="en-US" dirty="0"/>
          </a:p>
        </p:txBody>
      </p:sp>
    </p:spTree>
    <p:extLst>
      <p:ext uri="{BB962C8B-B14F-4D97-AF65-F5344CB8AC3E}">
        <p14:creationId xmlns:p14="http://schemas.microsoft.com/office/powerpoint/2010/main" val="2828061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2261F3A6-CC5D-4649-8527-DB0C21FDDFD9}" type="datetimeFigureOut">
              <a:rPr lang="en-US" dirty="0">
                <a:solidFill>
                  <a:srgbClr val="967E96">
                    <a:lumMod val="50000"/>
                  </a:srgbClr>
                </a:solidFill>
              </a:rPr>
              <a:pPr/>
              <a:t>1/19/2019</a:t>
            </a:fld>
            <a:endParaRPr lang="en-US" dirty="0">
              <a:solidFill>
                <a:srgbClr val="967E96">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967E96">
                  <a:lumMod val="50000"/>
                </a:srgb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pPr/>
              <a:t>‹nr.›</a:t>
            </a:fld>
            <a:endParaRPr lang="en-US" dirty="0"/>
          </a:p>
        </p:txBody>
      </p:sp>
    </p:spTree>
    <p:extLst>
      <p:ext uri="{BB962C8B-B14F-4D97-AF65-F5344CB8AC3E}">
        <p14:creationId xmlns:p14="http://schemas.microsoft.com/office/powerpoint/2010/main" val="2890298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nl-NL"/>
              <a:t>Klik om de stijl te bewerken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nl-NL"/>
              <a:t>Klik om de stijl te bewerken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b="1">
                <a:solidFill>
                  <a:schemeClr val="accent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a:xfrm>
            <a:off x="8593667" y="6272784"/>
            <a:ext cx="2644309" cy="365125"/>
          </a:xfrm>
        </p:spPr>
        <p:txBody>
          <a:bodyPr/>
          <a:lstStyle>
            <a:lvl1pPr>
              <a:defRPr>
                <a:solidFill>
                  <a:schemeClr val="accent2">
                    <a:lumMod val="50000"/>
                  </a:schemeClr>
                </a:solidFill>
              </a:defRPr>
            </a:lvl1pPr>
          </a:lstStyle>
          <a:p>
            <a:fld id="{5B6F927C-B73E-4F9D-ADFE-F6E23BD7CEE8}" type="datetimeFigureOut">
              <a:rPr lang="en-US" dirty="0">
                <a:solidFill>
                  <a:srgbClr val="967E96">
                    <a:lumMod val="50000"/>
                  </a:srgbClr>
                </a:solidFill>
              </a:rPr>
              <a:pPr/>
              <a:t>1/19/2019</a:t>
            </a:fld>
            <a:endParaRPr lang="en-US" dirty="0">
              <a:solidFill>
                <a:srgbClr val="967E96">
                  <a:lumMod val="50000"/>
                </a:srgbClr>
              </a:solidFill>
            </a:endParaRPr>
          </a:p>
        </p:txBody>
      </p:sp>
      <p:sp>
        <p:nvSpPr>
          <p:cNvPr id="5" name="Footer Placeholder 4"/>
          <p:cNvSpPr>
            <a:spLocks noGrp="1"/>
          </p:cNvSpPr>
          <p:nvPr>
            <p:ph type="ftr" sz="quarter" idx="11"/>
          </p:nvPr>
        </p:nvSpPr>
        <p:spPr>
          <a:xfrm>
            <a:off x="2182708" y="6272784"/>
            <a:ext cx="6327648" cy="365125"/>
          </a:xfrm>
        </p:spPr>
        <p:txBody>
          <a:bodyPr/>
          <a:lstStyle>
            <a:lvl1pPr>
              <a:defRPr>
                <a:solidFill>
                  <a:schemeClr val="accent2">
                    <a:lumMod val="50000"/>
                  </a:schemeClr>
                </a:solidFill>
              </a:defRPr>
            </a:lvl1pPr>
          </a:lstStyle>
          <a:p>
            <a:endParaRPr lang="en-US" dirty="0">
              <a:solidFill>
                <a:srgbClr val="967E96">
                  <a:lumMod val="50000"/>
                </a:srgbClr>
              </a:solidFill>
            </a:endParaRPr>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‹nr.›</a:t>
            </a:fld>
            <a:endParaRPr lang="en-US" dirty="0"/>
          </a:p>
        </p:txBody>
      </p:sp>
    </p:spTree>
    <p:extLst>
      <p:ext uri="{BB962C8B-B14F-4D97-AF65-F5344CB8AC3E}">
        <p14:creationId xmlns:p14="http://schemas.microsoft.com/office/powerpoint/2010/main" val="29147994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65B1FFFF-984A-4EE5-9BF2-EC9310C878F1}" type="datetimeFigureOut">
              <a:rPr lang="en-US" dirty="0">
                <a:solidFill>
                  <a:srgbClr val="967E96">
                    <a:lumMod val="50000"/>
                  </a:srgbClr>
                </a:solidFill>
              </a:rPr>
              <a:pPr/>
              <a:t>1/19/2019</a:t>
            </a:fld>
            <a:endParaRPr lang="en-US" dirty="0">
              <a:solidFill>
                <a:srgbClr val="967E96">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967E96">
                  <a:lumMod val="50000"/>
                </a:srgb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pPr/>
              <a:t>‹nr.›</a:t>
            </a:fld>
            <a:endParaRPr lang="en-US" dirty="0"/>
          </a:p>
        </p:txBody>
      </p:sp>
    </p:spTree>
    <p:extLst>
      <p:ext uri="{BB962C8B-B14F-4D97-AF65-F5344CB8AC3E}">
        <p14:creationId xmlns:p14="http://schemas.microsoft.com/office/powerpoint/2010/main" val="4351351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de stijl te bewerken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703271C1-B42E-4A60-A25F-0185B888604B}" type="datetimeFigureOut">
              <a:rPr lang="en-US" dirty="0">
                <a:solidFill>
                  <a:srgbClr val="967E96">
                    <a:lumMod val="50000"/>
                  </a:srgbClr>
                </a:solidFill>
              </a:rPr>
              <a:pPr/>
              <a:t>1/19/2019</a:t>
            </a:fld>
            <a:endParaRPr lang="en-US" dirty="0">
              <a:solidFill>
                <a:srgbClr val="967E96">
                  <a:lumMod val="50000"/>
                </a:srgbClr>
              </a:solidFill>
            </a:endParaRPr>
          </a:p>
        </p:txBody>
      </p:sp>
      <p:sp>
        <p:nvSpPr>
          <p:cNvPr id="8" name="Footer Placeholder 7"/>
          <p:cNvSpPr>
            <a:spLocks noGrp="1"/>
          </p:cNvSpPr>
          <p:nvPr>
            <p:ph type="ftr" sz="quarter" idx="11"/>
          </p:nvPr>
        </p:nvSpPr>
        <p:spPr/>
        <p:txBody>
          <a:bodyPr/>
          <a:lstStyle/>
          <a:p>
            <a:endParaRPr lang="en-US" dirty="0">
              <a:solidFill>
                <a:srgbClr val="967E96">
                  <a:lumMod val="50000"/>
                </a:srgbClr>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dirty="0"/>
              <a:pPr/>
              <a:t>‹nr.›</a:t>
            </a:fld>
            <a:endParaRPr lang="en-US" dirty="0"/>
          </a:p>
        </p:txBody>
      </p:sp>
    </p:spTree>
    <p:extLst>
      <p:ext uri="{BB962C8B-B14F-4D97-AF65-F5344CB8AC3E}">
        <p14:creationId xmlns:p14="http://schemas.microsoft.com/office/powerpoint/2010/main" val="40458727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80416292-3725-4763-8973-4C59F0403D99}" type="datetimeFigureOut">
              <a:rPr lang="en-US" dirty="0">
                <a:solidFill>
                  <a:srgbClr val="967E96">
                    <a:lumMod val="50000"/>
                  </a:srgbClr>
                </a:solidFill>
              </a:rPr>
              <a:pPr/>
              <a:t>1/19/2019</a:t>
            </a:fld>
            <a:endParaRPr lang="en-US" dirty="0">
              <a:solidFill>
                <a:srgbClr val="967E96">
                  <a:lumMod val="50000"/>
                </a:srgbClr>
              </a:solidFill>
            </a:endParaRPr>
          </a:p>
        </p:txBody>
      </p:sp>
      <p:sp>
        <p:nvSpPr>
          <p:cNvPr id="4" name="Footer Placeholder 3"/>
          <p:cNvSpPr>
            <a:spLocks noGrp="1"/>
          </p:cNvSpPr>
          <p:nvPr>
            <p:ph type="ftr" sz="quarter" idx="11"/>
          </p:nvPr>
        </p:nvSpPr>
        <p:spPr/>
        <p:txBody>
          <a:bodyPr/>
          <a:lstStyle/>
          <a:p>
            <a:endParaRPr lang="en-US" dirty="0">
              <a:solidFill>
                <a:srgbClr val="967E96">
                  <a:lumMod val="50000"/>
                </a:srgbClr>
              </a:solidFill>
            </a:endParaRPr>
          </a:p>
        </p:txBody>
      </p:sp>
      <p:sp>
        <p:nvSpPr>
          <p:cNvPr id="5" name="Slide Number Placeholder 4"/>
          <p:cNvSpPr>
            <a:spLocks noGrp="1"/>
          </p:cNvSpPr>
          <p:nvPr>
            <p:ph type="sldNum" sz="quarter" idx="12"/>
          </p:nvPr>
        </p:nvSpPr>
        <p:spPr/>
        <p:txBody>
          <a:bodyPr/>
          <a:lstStyle/>
          <a:p>
            <a:fld id="{4FAB73BC-B049-4115-A692-8D63A059BFB8}" type="slidenum">
              <a:rPr lang="en-US" dirty="0"/>
              <a:pPr/>
              <a:t>‹nr.›</a:t>
            </a:fld>
            <a:endParaRPr lang="en-US" dirty="0"/>
          </a:p>
        </p:txBody>
      </p:sp>
    </p:spTree>
    <p:extLst>
      <p:ext uri="{BB962C8B-B14F-4D97-AF65-F5344CB8AC3E}">
        <p14:creationId xmlns:p14="http://schemas.microsoft.com/office/powerpoint/2010/main" val="8515550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6996D1-8909-469F-911A-4C12C68BF5D9}" type="datetimeFigureOut">
              <a:rPr lang="en-US" dirty="0">
                <a:solidFill>
                  <a:srgbClr val="967E96">
                    <a:lumMod val="50000"/>
                  </a:srgbClr>
                </a:solidFill>
              </a:rPr>
              <a:pPr/>
              <a:t>1/19/2019</a:t>
            </a:fld>
            <a:endParaRPr lang="en-US" dirty="0">
              <a:solidFill>
                <a:srgbClr val="967E96">
                  <a:lumMod val="50000"/>
                </a:srgbClr>
              </a:solidFill>
            </a:endParaRPr>
          </a:p>
        </p:txBody>
      </p:sp>
      <p:sp>
        <p:nvSpPr>
          <p:cNvPr id="3" name="Footer Placeholder 2"/>
          <p:cNvSpPr>
            <a:spLocks noGrp="1"/>
          </p:cNvSpPr>
          <p:nvPr>
            <p:ph type="ftr" sz="quarter" idx="11"/>
          </p:nvPr>
        </p:nvSpPr>
        <p:spPr/>
        <p:txBody>
          <a:bodyPr/>
          <a:lstStyle/>
          <a:p>
            <a:endParaRPr lang="en-US" dirty="0">
              <a:solidFill>
                <a:srgbClr val="967E96">
                  <a:lumMod val="50000"/>
                </a:srgbClr>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dirty="0"/>
              <a:pPr/>
              <a:t>‹nr.›</a:t>
            </a:fld>
            <a:endParaRPr lang="en-US" dirty="0"/>
          </a:p>
        </p:txBody>
      </p:sp>
    </p:spTree>
    <p:extLst>
      <p:ext uri="{BB962C8B-B14F-4D97-AF65-F5344CB8AC3E}">
        <p14:creationId xmlns:p14="http://schemas.microsoft.com/office/powerpoint/2010/main" val="16854740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nl-NL"/>
              <a:t>Klik om de stijl te bewerken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E16A73BC-5D11-4675-B334-102E1E8C9B50}" type="datetimeFigureOut">
              <a:rPr lang="en-US" dirty="0">
                <a:solidFill>
                  <a:srgbClr val="967E96">
                    <a:lumMod val="50000"/>
                  </a:srgbClr>
                </a:solidFill>
              </a:rPr>
              <a:pPr/>
              <a:t>1/19/2019</a:t>
            </a:fld>
            <a:endParaRPr lang="en-US" dirty="0">
              <a:solidFill>
                <a:srgbClr val="967E96">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967E96">
                  <a:lumMod val="50000"/>
                </a:srgbClr>
              </a:solidFill>
            </a:endParaRPr>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pPr/>
              <a:t>‹nr.›</a:t>
            </a:fld>
            <a:endParaRPr lang="en-US" dirty="0"/>
          </a:p>
        </p:txBody>
      </p:sp>
    </p:spTree>
    <p:extLst>
      <p:ext uri="{BB962C8B-B14F-4D97-AF65-F5344CB8AC3E}">
        <p14:creationId xmlns:p14="http://schemas.microsoft.com/office/powerpoint/2010/main" val="29449503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nl-NL"/>
              <a:t>Klik om de stijl te bewerken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lvl1pPr>
              <a:defRPr>
                <a:solidFill>
                  <a:schemeClr val="accent2">
                    <a:lumMod val="75000"/>
                  </a:schemeClr>
                </a:solidFill>
              </a:defRPr>
            </a:lvl1pPr>
          </a:lstStyle>
          <a:p>
            <a:fld id="{27B8E45F-652B-4E89-8925-000B0AB8FD98}" type="datetimeFigureOut">
              <a:rPr lang="en-US" dirty="0">
                <a:solidFill>
                  <a:srgbClr val="967E96">
                    <a:lumMod val="75000"/>
                  </a:srgbClr>
                </a:solidFill>
              </a:rPr>
              <a:pPr/>
              <a:t>1/19/2019</a:t>
            </a:fld>
            <a:endParaRPr lang="en-US" dirty="0">
              <a:solidFill>
                <a:srgbClr val="967E96">
                  <a:lumMod val="75000"/>
                </a:srgbClr>
              </a:solidFill>
            </a:endParaRPr>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pPr/>
              <a:t>‹nr.›</a:t>
            </a:fld>
            <a:endParaRPr lang="en-US" dirty="0"/>
          </a:p>
        </p:txBody>
      </p:sp>
    </p:spTree>
    <p:extLst>
      <p:ext uri="{BB962C8B-B14F-4D97-AF65-F5344CB8AC3E}">
        <p14:creationId xmlns:p14="http://schemas.microsoft.com/office/powerpoint/2010/main" val="23729788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780B5C51-60B3-48EF-AA78-DB950F30DBA2}" type="datetimeFigureOut">
              <a:rPr lang="en-US" dirty="0">
                <a:solidFill>
                  <a:srgbClr val="967E96">
                    <a:lumMod val="50000"/>
                  </a:srgbClr>
                </a:solidFill>
              </a:rPr>
              <a:pPr/>
              <a:t>1/19/2019</a:t>
            </a:fld>
            <a:endParaRPr lang="en-US" dirty="0">
              <a:solidFill>
                <a:srgbClr val="967E96">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967E96">
                  <a:lumMod val="50000"/>
                </a:srgb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pPr/>
              <a:t>‹nr.›</a:t>
            </a:fld>
            <a:endParaRPr lang="en-US" dirty="0"/>
          </a:p>
        </p:txBody>
      </p:sp>
    </p:spTree>
    <p:extLst>
      <p:ext uri="{BB962C8B-B14F-4D97-AF65-F5344CB8AC3E}">
        <p14:creationId xmlns:p14="http://schemas.microsoft.com/office/powerpoint/2010/main" val="41137778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35D676B-6E73-4E3B-A9B3-4966DB9B52A5}" type="datetimeFigureOut">
              <a:rPr lang="en-US" dirty="0">
                <a:solidFill>
                  <a:srgbClr val="967E96">
                    <a:lumMod val="50000"/>
                  </a:srgbClr>
                </a:solidFill>
              </a:rPr>
              <a:pPr/>
              <a:t>1/19/2019</a:t>
            </a:fld>
            <a:endParaRPr lang="en-US" dirty="0">
              <a:solidFill>
                <a:srgbClr val="967E96">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967E96">
                  <a:lumMod val="50000"/>
                </a:srgb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pPr/>
              <a:t>‹nr.›</a:t>
            </a:fld>
            <a:endParaRPr lang="en-US" dirty="0"/>
          </a:p>
        </p:txBody>
      </p:sp>
    </p:spTree>
    <p:extLst>
      <p:ext uri="{BB962C8B-B14F-4D97-AF65-F5344CB8AC3E}">
        <p14:creationId xmlns:p14="http://schemas.microsoft.com/office/powerpoint/2010/main" val="1795152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nl-NL"/>
              <a:t>Klik om de stijl te bewerken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48A87A34-81AB-432B-8DAE-1953F412C126}" type="datetimeFigureOut">
              <a:rPr lang="en-US" dirty="0"/>
              <a:t>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nl-NL"/>
              <a:t>Klik om de stijl te bewerken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nl-NL"/>
              <a:t>Klik om de stijl te bewerken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2" name="Content Placeholder 3"/>
          <p:cNvSpPr>
            <a:spLocks noGrp="1"/>
          </p:cNvSpPr>
          <p:nvPr>
            <p:ph sz="quarter" idx="13"/>
          </p:nvPr>
        </p:nvSpPr>
        <p:spPr>
          <a:xfrm>
            <a:off x="913774" y="3051012"/>
            <a:ext cx="5106027" cy="274018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3" name="Content Placeholder 5"/>
          <p:cNvSpPr>
            <a:spLocks noGrp="1"/>
          </p:cNvSpPr>
          <p:nvPr>
            <p:ph sz="quarter" idx="14"/>
          </p:nvPr>
        </p:nvSpPr>
        <p:spPr>
          <a:xfrm>
            <a:off x="6172200" y="3051012"/>
            <a:ext cx="5105401" cy="274018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1/19/2019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nl-NL"/>
              <a:t>Klik om de stijl te bewerken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1/19/2019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nl-NL"/>
              <a:t>Klik om de stijl te bewerken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1/19/2019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5.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6.pn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1/19/2019</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accent2">
                    <a:lumMod val="50000"/>
                  </a:schemeClr>
                </a:solidFill>
              </a:defRPr>
            </a:lvl1pPr>
          </a:lstStyle>
          <a:p>
            <a:fld id="{C4A3462A-2D5B-48AF-A3D4-EF8A90A50A80}" type="datetimeFigureOut">
              <a:rPr lang="en-US" dirty="0">
                <a:solidFill>
                  <a:srgbClr val="967E96">
                    <a:lumMod val="50000"/>
                  </a:srgbClr>
                </a:solidFill>
              </a:rPr>
              <a:pPr/>
              <a:t>1/19/2019</a:t>
            </a:fld>
            <a:endParaRPr lang="en-US" dirty="0">
              <a:solidFill>
                <a:srgbClr val="967E96">
                  <a:lumMod val="50000"/>
                </a:srgbClr>
              </a:solidFill>
            </a:endParaRPr>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accent2">
                    <a:lumMod val="50000"/>
                  </a:schemeClr>
                </a:solidFill>
              </a:defRPr>
            </a:lvl1pPr>
          </a:lstStyle>
          <a:p>
            <a:endParaRPr lang="en-US" dirty="0">
              <a:solidFill>
                <a:srgbClr val="967E96">
                  <a:lumMod val="50000"/>
                </a:srgbClr>
              </a:solidFill>
            </a:endParaRPr>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2">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‹nr.›</a:t>
            </a:fld>
            <a:endParaRPr lang="en-US" dirty="0"/>
          </a:p>
        </p:txBody>
      </p:sp>
    </p:spTree>
    <p:extLst>
      <p:ext uri="{BB962C8B-B14F-4D97-AF65-F5344CB8AC3E}">
        <p14:creationId xmlns:p14="http://schemas.microsoft.com/office/powerpoint/2010/main" val="394950673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9.xml"/><Relationship Id="rId5" Type="http://schemas.openxmlformats.org/officeDocument/2006/relationships/hyperlink" Target="https://www.youtube.com/watch?v=mcVnfY-fPTk" TargetMode="External"/><Relationship Id="rId4" Type="http://schemas.openxmlformats.org/officeDocument/2006/relationships/hyperlink" Target="https://www.youtube.com/watch?v=WSmpahhgZB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vJG698U2Mvo"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Anatomie en Fysiologie</a:t>
            </a:r>
          </a:p>
        </p:txBody>
      </p:sp>
      <p:sp>
        <p:nvSpPr>
          <p:cNvPr id="3" name="Ondertitel 2"/>
          <p:cNvSpPr>
            <a:spLocks noGrp="1"/>
          </p:cNvSpPr>
          <p:nvPr>
            <p:ph type="subTitle" idx="1"/>
          </p:nvPr>
        </p:nvSpPr>
        <p:spPr/>
        <p:txBody>
          <a:bodyPr/>
          <a:lstStyle/>
          <a:p>
            <a:r>
              <a:rPr lang="nl-NL" dirty="0"/>
              <a:t>Les 5</a:t>
            </a:r>
          </a:p>
          <a:p>
            <a:r>
              <a:rPr lang="nl-NL" dirty="0"/>
              <a:t>Zenuwen, zintuigen en hormonen</a:t>
            </a:r>
          </a:p>
        </p:txBody>
      </p:sp>
    </p:spTree>
    <p:extLst>
      <p:ext uri="{BB962C8B-B14F-4D97-AF65-F5344CB8AC3E}">
        <p14:creationId xmlns:p14="http://schemas.microsoft.com/office/powerpoint/2010/main" val="41575981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Hormonaal stelsel</a:t>
            </a:r>
          </a:p>
        </p:txBody>
      </p:sp>
      <p:sp>
        <p:nvSpPr>
          <p:cNvPr id="3" name="Tijdelijke aanduiding voor inhoud 2"/>
          <p:cNvSpPr>
            <a:spLocks noGrp="1"/>
          </p:cNvSpPr>
          <p:nvPr>
            <p:ph sz="quarter" idx="13"/>
          </p:nvPr>
        </p:nvSpPr>
        <p:spPr>
          <a:xfrm>
            <a:off x="914400" y="1920283"/>
            <a:ext cx="10363826" cy="4220744"/>
          </a:xfrm>
        </p:spPr>
        <p:txBody>
          <a:bodyPr>
            <a:normAutofit/>
          </a:bodyPr>
          <a:lstStyle/>
          <a:p>
            <a:pPr lvl="0">
              <a:lnSpc>
                <a:spcPct val="90000"/>
              </a:lnSpc>
              <a:spcBef>
                <a:spcPts val="1200"/>
              </a:spcBef>
              <a:buClrTx/>
              <a:buSzPct val="85000"/>
            </a:pPr>
            <a:r>
              <a:rPr lang="nl-NL" dirty="0">
                <a:solidFill>
                  <a:srgbClr val="C00000"/>
                </a:solidFill>
              </a:rPr>
              <a:t>Geslachtsklieren</a:t>
            </a:r>
            <a:r>
              <a:rPr lang="nl-NL" dirty="0">
                <a:solidFill>
                  <a:prstClr val="black"/>
                </a:solidFill>
              </a:rPr>
              <a:t> (</a:t>
            </a:r>
            <a:r>
              <a:rPr lang="nl-NL" dirty="0" smtClean="0">
                <a:solidFill>
                  <a:prstClr val="black"/>
                </a:solidFill>
              </a:rPr>
              <a:t>zaadballen </a:t>
            </a:r>
            <a:r>
              <a:rPr lang="nl-NL" dirty="0">
                <a:solidFill>
                  <a:prstClr val="black"/>
                </a:solidFill>
              </a:rPr>
              <a:t>&amp; eierstokken)</a:t>
            </a:r>
          </a:p>
          <a:p>
            <a:pPr lvl="1">
              <a:lnSpc>
                <a:spcPct val="90000"/>
              </a:lnSpc>
              <a:spcBef>
                <a:spcPts val="1200"/>
              </a:spcBef>
              <a:buClrTx/>
              <a:buSzPct val="85000"/>
            </a:pPr>
            <a:r>
              <a:rPr lang="nl-NL" sz="2000" dirty="0">
                <a:solidFill>
                  <a:prstClr val="black"/>
                </a:solidFill>
              </a:rPr>
              <a:t>produceren geslachtshormonen</a:t>
            </a:r>
            <a:r>
              <a:rPr lang="nl-NL" dirty="0">
                <a:solidFill>
                  <a:prstClr val="black"/>
                </a:solidFill>
              </a:rPr>
              <a:t>:</a:t>
            </a:r>
          </a:p>
          <a:p>
            <a:pPr lvl="1">
              <a:lnSpc>
                <a:spcPct val="90000"/>
              </a:lnSpc>
              <a:spcBef>
                <a:spcPts val="1200"/>
              </a:spcBef>
              <a:buClrTx/>
              <a:buSzPct val="85000"/>
            </a:pPr>
            <a:r>
              <a:rPr lang="nl-NL" sz="2000" dirty="0">
                <a:solidFill>
                  <a:srgbClr val="C00000"/>
                </a:solidFill>
              </a:rPr>
              <a:t>Testosteron</a:t>
            </a:r>
            <a:r>
              <a:rPr lang="nl-NL" sz="2000" dirty="0">
                <a:solidFill>
                  <a:prstClr val="black"/>
                </a:solidFill>
              </a:rPr>
              <a:t> = ontwikkeling van mannelijke geslachtskenmerken en productie zaadcellen. </a:t>
            </a:r>
          </a:p>
          <a:p>
            <a:pPr lvl="1">
              <a:lnSpc>
                <a:spcPct val="90000"/>
              </a:lnSpc>
              <a:spcBef>
                <a:spcPts val="1200"/>
              </a:spcBef>
              <a:buClrTx/>
              <a:buSzPct val="85000"/>
            </a:pPr>
            <a:r>
              <a:rPr lang="nl-NL" sz="2000" dirty="0">
                <a:solidFill>
                  <a:srgbClr val="C00000"/>
                </a:solidFill>
              </a:rPr>
              <a:t>Oestrogeen</a:t>
            </a:r>
            <a:r>
              <a:rPr lang="nl-NL" sz="2000" dirty="0">
                <a:solidFill>
                  <a:prstClr val="black"/>
                </a:solidFill>
              </a:rPr>
              <a:t> = ontwikkeling van vrouwelijke geslachtskenmerken</a:t>
            </a:r>
          </a:p>
          <a:p>
            <a:pPr lvl="1">
              <a:lnSpc>
                <a:spcPct val="90000"/>
              </a:lnSpc>
              <a:spcBef>
                <a:spcPts val="1200"/>
              </a:spcBef>
              <a:buClrTx/>
              <a:buSzPct val="85000"/>
            </a:pPr>
            <a:r>
              <a:rPr lang="nl-NL" sz="2000" dirty="0">
                <a:solidFill>
                  <a:srgbClr val="C00000"/>
                </a:solidFill>
              </a:rPr>
              <a:t>Progesteron</a:t>
            </a:r>
            <a:r>
              <a:rPr lang="nl-NL" sz="2000" dirty="0">
                <a:solidFill>
                  <a:prstClr val="black"/>
                </a:solidFill>
              </a:rPr>
              <a:t> = bereidt baarmoeder voor op innesteling bevruchte eicel. Stopt na twee weken (bij geen bevruchting) tijdelijk de productie. Stoot baarmoederslijmvlies af (menstruatie).</a:t>
            </a:r>
          </a:p>
          <a:p>
            <a:pPr lvl="0">
              <a:lnSpc>
                <a:spcPct val="90000"/>
              </a:lnSpc>
              <a:spcBef>
                <a:spcPts val="1200"/>
              </a:spcBef>
              <a:buClrTx/>
              <a:buSzPct val="85000"/>
            </a:pPr>
            <a:r>
              <a:rPr lang="nl-NL" dirty="0">
                <a:solidFill>
                  <a:srgbClr val="C00000"/>
                </a:solidFill>
              </a:rPr>
              <a:t>Bijnieren </a:t>
            </a:r>
            <a:r>
              <a:rPr lang="nl-NL" dirty="0"/>
              <a:t>(kleine schildjes over de top van de nieren gevouwen)</a:t>
            </a:r>
          </a:p>
          <a:p>
            <a:pPr lvl="1">
              <a:lnSpc>
                <a:spcPct val="90000"/>
              </a:lnSpc>
              <a:spcBef>
                <a:spcPts val="1200"/>
              </a:spcBef>
              <a:buClrTx/>
              <a:buSzPct val="85000"/>
            </a:pPr>
            <a:r>
              <a:rPr lang="nl-NL" sz="2000" dirty="0">
                <a:solidFill>
                  <a:prstClr val="black"/>
                </a:solidFill>
              </a:rPr>
              <a:t>produceren </a:t>
            </a:r>
            <a:r>
              <a:rPr lang="nl-NL" sz="2000" dirty="0">
                <a:solidFill>
                  <a:srgbClr val="C00000"/>
                </a:solidFill>
              </a:rPr>
              <a:t>adrenaline</a:t>
            </a:r>
            <a:r>
              <a:rPr lang="nl-NL" sz="2000" dirty="0">
                <a:solidFill>
                  <a:prstClr val="black"/>
                </a:solidFill>
              </a:rPr>
              <a:t> = lichaam past zich aan bij grote </a:t>
            </a:r>
            <a:endParaRPr lang="nl-NL" sz="2000" dirty="0" smtClean="0">
              <a:solidFill>
                <a:prstClr val="black"/>
              </a:solidFill>
            </a:endParaRPr>
          </a:p>
          <a:p>
            <a:pPr marL="457200" lvl="1" indent="0">
              <a:lnSpc>
                <a:spcPct val="90000"/>
              </a:lnSpc>
              <a:spcBef>
                <a:spcPts val="1200"/>
              </a:spcBef>
              <a:buClrTx/>
              <a:buSzPct val="85000"/>
              <a:buNone/>
            </a:pPr>
            <a:r>
              <a:rPr lang="nl-NL" sz="2000" dirty="0">
                <a:solidFill>
                  <a:prstClr val="black"/>
                </a:solidFill>
              </a:rPr>
              <a:t> </a:t>
            </a:r>
            <a:r>
              <a:rPr lang="nl-NL" sz="2000" dirty="0" smtClean="0">
                <a:solidFill>
                  <a:prstClr val="black"/>
                </a:solidFill>
              </a:rPr>
              <a:t>   inspanningen </a:t>
            </a:r>
            <a:r>
              <a:rPr lang="nl-NL" sz="2000" dirty="0">
                <a:solidFill>
                  <a:prstClr val="black"/>
                </a:solidFill>
              </a:rPr>
              <a:t>en uitzonderlijke situaties</a:t>
            </a:r>
          </a:p>
          <a:p>
            <a:endParaRPr lang="nl-NL" dirty="0"/>
          </a:p>
        </p:txBody>
      </p:sp>
      <p:pic>
        <p:nvPicPr>
          <p:cNvPr id="4" name="Afbeelding 3"/>
          <p:cNvPicPr>
            <a:picLocks noChangeAspect="1"/>
          </p:cNvPicPr>
          <p:nvPr/>
        </p:nvPicPr>
        <p:blipFill>
          <a:blip r:embed="rId3"/>
          <a:stretch>
            <a:fillRect/>
          </a:stretch>
        </p:blipFill>
        <p:spPr>
          <a:xfrm>
            <a:off x="9274629" y="4458868"/>
            <a:ext cx="2874323" cy="2399132"/>
          </a:xfrm>
          <a:prstGeom prst="rect">
            <a:avLst/>
          </a:prstGeom>
        </p:spPr>
      </p:pic>
    </p:spTree>
    <p:extLst>
      <p:ext uri="{BB962C8B-B14F-4D97-AF65-F5344CB8AC3E}">
        <p14:creationId xmlns:p14="http://schemas.microsoft.com/office/powerpoint/2010/main" val="407538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Huiswerk </a:t>
            </a:r>
            <a:r>
              <a:rPr lang="nl-NL" dirty="0"/>
              <a:t>volgende week</a:t>
            </a:r>
          </a:p>
        </p:txBody>
      </p:sp>
      <p:sp>
        <p:nvSpPr>
          <p:cNvPr id="3" name="Tijdelijke aanduiding voor inhoud 2"/>
          <p:cNvSpPr>
            <a:spLocks noGrp="1"/>
          </p:cNvSpPr>
          <p:nvPr>
            <p:ph sz="quarter" idx="13"/>
          </p:nvPr>
        </p:nvSpPr>
        <p:spPr/>
        <p:txBody>
          <a:bodyPr/>
          <a:lstStyle/>
          <a:p>
            <a:r>
              <a:rPr lang="nl-NL" sz="2400" dirty="0" smtClean="0"/>
              <a:t>Voorbereiding volgende les: Lees Chromosomen </a:t>
            </a:r>
            <a:r>
              <a:rPr lang="nl-NL" sz="2400" dirty="0"/>
              <a:t>&amp; </a:t>
            </a:r>
            <a:r>
              <a:rPr lang="nl-NL" sz="2400" dirty="0" err="1" smtClean="0"/>
              <a:t>dna</a:t>
            </a:r>
            <a:r>
              <a:rPr lang="nl-NL" sz="2400" dirty="0" smtClean="0"/>
              <a:t> H.1.9 </a:t>
            </a:r>
          </a:p>
          <a:p>
            <a:pPr marL="0" indent="0">
              <a:buNone/>
            </a:pPr>
            <a:endParaRPr lang="nl-NL" sz="2400" dirty="0" smtClean="0"/>
          </a:p>
          <a:p>
            <a:r>
              <a:rPr lang="nl-NL" sz="2400" dirty="0" smtClean="0"/>
              <a:t>Voorbereiding toets: Hoofdstuk 1uit het boek in z’n geheel door en maak daarvan aantekeningen</a:t>
            </a:r>
            <a:endParaRPr lang="nl-NL" sz="2400" dirty="0"/>
          </a:p>
          <a:p>
            <a:pPr marL="0" indent="0">
              <a:buNone/>
            </a:pPr>
            <a:endParaRPr lang="nl-NL" dirty="0"/>
          </a:p>
        </p:txBody>
      </p:sp>
    </p:spTree>
    <p:extLst>
      <p:ext uri="{BB962C8B-B14F-4D97-AF65-F5344CB8AC3E}">
        <p14:creationId xmlns:p14="http://schemas.microsoft.com/office/powerpoint/2010/main" val="3315121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Terugblik op de vorige les: </a:t>
            </a:r>
            <a:r>
              <a:rPr lang="nl-NL" b="1" dirty="0" smtClean="0"/>
              <a:t>presentatie</a:t>
            </a:r>
            <a:endParaRPr lang="nl-NL" b="1" dirty="0"/>
          </a:p>
        </p:txBody>
      </p:sp>
      <p:sp>
        <p:nvSpPr>
          <p:cNvPr id="3" name="Tijdelijke aanduiding voor inhoud 2"/>
          <p:cNvSpPr>
            <a:spLocks noGrp="1"/>
          </p:cNvSpPr>
          <p:nvPr>
            <p:ph sz="quarter" idx="13"/>
          </p:nvPr>
        </p:nvSpPr>
        <p:spPr>
          <a:xfrm>
            <a:off x="470263" y="2050870"/>
            <a:ext cx="10807337" cy="4545874"/>
          </a:xfrm>
        </p:spPr>
        <p:txBody>
          <a:bodyPr>
            <a:noAutofit/>
          </a:bodyPr>
          <a:lstStyle/>
          <a:p>
            <a:r>
              <a:rPr lang="nl-NL" sz="2400" dirty="0" smtClean="0"/>
              <a:t>studenten die vorige week afwezig waren sluiten aan bij een groepje van 3 personen, of</a:t>
            </a:r>
          </a:p>
          <a:p>
            <a:r>
              <a:rPr lang="nl-NL" sz="2400" dirty="0" smtClean="0"/>
              <a:t>zelf een presentatie maken van een ziektebeeld aan de </a:t>
            </a:r>
            <a:r>
              <a:rPr lang="nl-NL" sz="2400" b="1" dirty="0" smtClean="0">
                <a:solidFill>
                  <a:srgbClr val="FF0000"/>
                </a:solidFill>
              </a:rPr>
              <a:t>aders</a:t>
            </a:r>
            <a:r>
              <a:rPr lang="nl-NL" sz="2400" dirty="0" smtClean="0"/>
              <a:t> of </a:t>
            </a:r>
            <a:r>
              <a:rPr lang="nl-NL" sz="2400" b="1" dirty="0" smtClean="0">
                <a:solidFill>
                  <a:srgbClr val="FF0000"/>
                </a:solidFill>
              </a:rPr>
              <a:t>slagaders</a:t>
            </a:r>
            <a:r>
              <a:rPr lang="nl-NL" sz="2400" dirty="0" smtClean="0"/>
              <a:t>.</a:t>
            </a:r>
            <a:r>
              <a:rPr lang="nl-NL" sz="2400" b="1" dirty="0" smtClean="0"/>
              <a:t> </a:t>
            </a:r>
            <a:r>
              <a:rPr lang="nl-NL" sz="2400" dirty="0" smtClean="0"/>
              <a:t>Duur  5 minuten, of</a:t>
            </a:r>
          </a:p>
          <a:p>
            <a:r>
              <a:rPr lang="nl-NL" sz="2400" dirty="0" smtClean="0"/>
              <a:t>op </a:t>
            </a:r>
            <a:r>
              <a:rPr lang="nl-NL" sz="2400" b="1" dirty="0" smtClean="0">
                <a:solidFill>
                  <a:srgbClr val="FF0000"/>
                </a:solidFill>
              </a:rPr>
              <a:t>3</a:t>
            </a:r>
            <a:r>
              <a:rPr lang="nl-NL" sz="2400" dirty="0" smtClean="0"/>
              <a:t> A-viertjes een ziektebeeld</a:t>
            </a:r>
            <a:r>
              <a:rPr lang="nl-NL" sz="2400" dirty="0"/>
              <a:t> aan de </a:t>
            </a:r>
            <a:r>
              <a:rPr lang="nl-NL" sz="2400" b="1" dirty="0">
                <a:solidFill>
                  <a:srgbClr val="FF0000"/>
                </a:solidFill>
              </a:rPr>
              <a:t>aders</a:t>
            </a:r>
            <a:r>
              <a:rPr lang="nl-NL" sz="2400" dirty="0"/>
              <a:t> of </a:t>
            </a:r>
            <a:r>
              <a:rPr lang="nl-NL" sz="2400" b="1" dirty="0" smtClean="0">
                <a:solidFill>
                  <a:srgbClr val="FF0000"/>
                </a:solidFill>
              </a:rPr>
              <a:t>slagaders</a:t>
            </a:r>
            <a:r>
              <a:rPr lang="nl-NL" sz="2400" b="1" dirty="0" smtClean="0"/>
              <a:t> </a:t>
            </a:r>
            <a:r>
              <a:rPr lang="nl-NL" sz="2400" dirty="0" smtClean="0"/>
              <a:t>uitwerken </a:t>
            </a:r>
          </a:p>
          <a:p>
            <a:r>
              <a:rPr lang="nl-NL" sz="2400" dirty="0" smtClean="0"/>
              <a:t>Denk </a:t>
            </a:r>
            <a:r>
              <a:rPr lang="nl-NL" sz="2400" u="sng" dirty="0" smtClean="0">
                <a:solidFill>
                  <a:srgbClr val="FF0000"/>
                </a:solidFill>
              </a:rPr>
              <a:t>allemaal</a:t>
            </a:r>
            <a:r>
              <a:rPr lang="nl-NL" sz="2400" dirty="0" smtClean="0"/>
              <a:t> eraan om de </a:t>
            </a:r>
            <a:r>
              <a:rPr lang="nl-NL" sz="2400" b="1" dirty="0" smtClean="0"/>
              <a:t>bronnen </a:t>
            </a:r>
            <a:r>
              <a:rPr lang="nl-NL" sz="2400" dirty="0" smtClean="0"/>
              <a:t>te vermelden. Bijv. op laatste dia</a:t>
            </a:r>
          </a:p>
          <a:p>
            <a:r>
              <a:rPr lang="nl-NL" sz="2400" dirty="0" smtClean="0"/>
              <a:t>Er mogen geen filmpjes worden opgenomen in de presentatie</a:t>
            </a:r>
            <a:endParaRPr lang="nl-NL" sz="2400" dirty="0"/>
          </a:p>
        </p:txBody>
      </p:sp>
    </p:spTree>
    <p:extLst>
      <p:ext uri="{BB962C8B-B14F-4D97-AF65-F5344CB8AC3E}">
        <p14:creationId xmlns:p14="http://schemas.microsoft.com/office/powerpoint/2010/main" val="17107565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Les van vandaag</a:t>
            </a:r>
            <a:endParaRPr lang="nl-NL" dirty="0"/>
          </a:p>
        </p:txBody>
      </p:sp>
      <p:sp>
        <p:nvSpPr>
          <p:cNvPr id="3" name="Tijdelijke aanduiding voor inhoud 2"/>
          <p:cNvSpPr>
            <a:spLocks noGrp="1"/>
          </p:cNvSpPr>
          <p:nvPr>
            <p:ph sz="quarter" idx="13"/>
          </p:nvPr>
        </p:nvSpPr>
        <p:spPr/>
        <p:txBody>
          <a:bodyPr>
            <a:normAutofit/>
          </a:bodyPr>
          <a:lstStyle/>
          <a:p>
            <a:r>
              <a:rPr lang="nl-NL" sz="2400" dirty="0" smtClean="0"/>
              <a:t>Zenuwstelsel</a:t>
            </a:r>
          </a:p>
          <a:p>
            <a:r>
              <a:rPr lang="nl-NL" sz="2400" dirty="0" smtClean="0"/>
              <a:t>Hormoonstelsel</a:t>
            </a:r>
            <a:endParaRPr lang="nl-NL" sz="2400" dirty="0"/>
          </a:p>
        </p:txBody>
      </p:sp>
    </p:spTree>
    <p:extLst>
      <p:ext uri="{BB962C8B-B14F-4D97-AF65-F5344CB8AC3E}">
        <p14:creationId xmlns:p14="http://schemas.microsoft.com/office/powerpoint/2010/main" val="4244134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3774" y="389917"/>
            <a:ext cx="10364451" cy="1596177"/>
          </a:xfrm>
        </p:spPr>
        <p:txBody>
          <a:bodyPr/>
          <a:lstStyle/>
          <a:p>
            <a:r>
              <a:rPr lang="nl-NL" dirty="0"/>
              <a:t>zenuwstelsel</a:t>
            </a:r>
          </a:p>
        </p:txBody>
      </p:sp>
      <p:sp>
        <p:nvSpPr>
          <p:cNvPr id="3" name="Tijdelijke aanduiding voor inhoud 2"/>
          <p:cNvSpPr>
            <a:spLocks noGrp="1"/>
          </p:cNvSpPr>
          <p:nvPr>
            <p:ph sz="quarter" idx="13"/>
          </p:nvPr>
        </p:nvSpPr>
        <p:spPr>
          <a:xfrm>
            <a:off x="551825" y="1756065"/>
            <a:ext cx="11088350" cy="4509654"/>
          </a:xfrm>
        </p:spPr>
        <p:txBody>
          <a:bodyPr>
            <a:normAutofit fontScale="92500" lnSpcReduction="20000"/>
          </a:bodyPr>
          <a:lstStyle/>
          <a:p>
            <a:r>
              <a:rPr lang="nl-NL" sz="2200" dirty="0"/>
              <a:t>Het zenuwstelsel is een besturingssysteem en bestaat uit:</a:t>
            </a:r>
          </a:p>
          <a:p>
            <a:pPr lvl="1"/>
            <a:r>
              <a:rPr lang="nl-NL" sz="2200" dirty="0">
                <a:solidFill>
                  <a:srgbClr val="C00000"/>
                </a:solidFill>
              </a:rPr>
              <a:t>Sensorische</a:t>
            </a:r>
            <a:r>
              <a:rPr lang="nl-NL" sz="2200" dirty="0"/>
              <a:t> zenuwen – prikkel </a:t>
            </a:r>
            <a:r>
              <a:rPr lang="nl-NL" sz="2200" u="sng" dirty="0"/>
              <a:t>naar</a:t>
            </a:r>
            <a:r>
              <a:rPr lang="nl-NL" sz="2200" dirty="0"/>
              <a:t> hersenen toe (input)</a:t>
            </a:r>
          </a:p>
          <a:p>
            <a:pPr lvl="1"/>
            <a:r>
              <a:rPr lang="nl-NL" sz="2200" dirty="0">
                <a:solidFill>
                  <a:srgbClr val="C00000"/>
                </a:solidFill>
              </a:rPr>
              <a:t>Motorische</a:t>
            </a:r>
            <a:r>
              <a:rPr lang="nl-NL" sz="2200" dirty="0"/>
              <a:t> zenuwen – prikkel </a:t>
            </a:r>
            <a:r>
              <a:rPr lang="nl-NL" sz="2200" u="sng" dirty="0"/>
              <a:t>vanaf</a:t>
            </a:r>
            <a:r>
              <a:rPr lang="nl-NL" sz="2200" dirty="0"/>
              <a:t> de hersenen (output)</a:t>
            </a:r>
          </a:p>
          <a:p>
            <a:endParaRPr lang="nl-NL" sz="2200" dirty="0"/>
          </a:p>
          <a:p>
            <a:r>
              <a:rPr lang="nl-NL" sz="2200" dirty="0"/>
              <a:t>Indeling op basis van plaats in het lichaam:</a:t>
            </a:r>
          </a:p>
          <a:p>
            <a:pPr lvl="1"/>
            <a:r>
              <a:rPr lang="nl-NL" sz="2200" dirty="0">
                <a:solidFill>
                  <a:srgbClr val="C00000"/>
                </a:solidFill>
              </a:rPr>
              <a:t>Centraal</a:t>
            </a:r>
            <a:r>
              <a:rPr lang="nl-NL" sz="2200" dirty="0"/>
              <a:t> zenuwstelsel - hersenen + ruggenmerg</a:t>
            </a:r>
          </a:p>
          <a:p>
            <a:pPr lvl="1"/>
            <a:r>
              <a:rPr lang="nl-NL" sz="2200" dirty="0">
                <a:solidFill>
                  <a:srgbClr val="C00000"/>
                </a:solidFill>
              </a:rPr>
              <a:t>Perifeer</a:t>
            </a:r>
            <a:r>
              <a:rPr lang="nl-NL" sz="2200" dirty="0"/>
              <a:t> zenuwstelsel    - grote en kleine vertakkingen rest lichaam</a:t>
            </a:r>
          </a:p>
          <a:p>
            <a:endParaRPr lang="nl-NL" sz="2200" dirty="0"/>
          </a:p>
          <a:p>
            <a:r>
              <a:rPr lang="nl-NL" sz="2200" dirty="0"/>
              <a:t>Indeling op basis van beïnvloeding:</a:t>
            </a:r>
          </a:p>
          <a:p>
            <a:pPr lvl="1"/>
            <a:r>
              <a:rPr lang="nl-NL" sz="2200" dirty="0">
                <a:solidFill>
                  <a:srgbClr val="C00000"/>
                </a:solidFill>
              </a:rPr>
              <a:t>Willekeurig</a:t>
            </a:r>
            <a:r>
              <a:rPr lang="nl-NL" sz="2200" dirty="0"/>
              <a:t> zenuwstelsel      - jij bepaalt wat er gebeurt</a:t>
            </a:r>
          </a:p>
          <a:p>
            <a:pPr lvl="1"/>
            <a:r>
              <a:rPr lang="nl-NL" sz="2200" dirty="0">
                <a:solidFill>
                  <a:srgbClr val="C00000"/>
                </a:solidFill>
              </a:rPr>
              <a:t>Onwillekeurig</a:t>
            </a:r>
            <a:r>
              <a:rPr lang="nl-NL" sz="2200" dirty="0"/>
              <a:t> zenuwstelsel – spijsvertering / bloedsomloop (autonoom)</a:t>
            </a:r>
          </a:p>
          <a:p>
            <a:endParaRPr lang="nl-NL" dirty="0"/>
          </a:p>
        </p:txBody>
      </p:sp>
    </p:spTree>
    <p:extLst>
      <p:ext uri="{BB962C8B-B14F-4D97-AF65-F5344CB8AC3E}">
        <p14:creationId xmlns:p14="http://schemas.microsoft.com/office/powerpoint/2010/main" val="31826281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endParaRPr lang="nl-NL" dirty="0"/>
          </a:p>
          <a:p>
            <a:endParaRPr lang="nl-NL" dirty="0"/>
          </a:p>
        </p:txBody>
      </p:sp>
      <p:pic>
        <p:nvPicPr>
          <p:cNvPr id="4" name="Afbeelding 3"/>
          <p:cNvPicPr>
            <a:picLocks noChangeAspect="1"/>
          </p:cNvPicPr>
          <p:nvPr/>
        </p:nvPicPr>
        <p:blipFill>
          <a:blip r:embed="rId3"/>
          <a:stretch>
            <a:fillRect/>
          </a:stretch>
        </p:blipFill>
        <p:spPr>
          <a:xfrm>
            <a:off x="405841" y="484632"/>
            <a:ext cx="7345777" cy="5921581"/>
          </a:xfrm>
          <a:prstGeom prst="rect">
            <a:avLst/>
          </a:prstGeom>
        </p:spPr>
      </p:pic>
      <p:sp>
        <p:nvSpPr>
          <p:cNvPr id="5" name="Tekstvak 4"/>
          <p:cNvSpPr txBox="1"/>
          <p:nvPr/>
        </p:nvSpPr>
        <p:spPr>
          <a:xfrm>
            <a:off x="7626927" y="1642272"/>
            <a:ext cx="3938155" cy="5009064"/>
          </a:xfrm>
          <a:prstGeom prst="rect">
            <a:avLst/>
          </a:prstGeom>
          <a:noFill/>
        </p:spPr>
        <p:txBody>
          <a:bodyPr wrap="square" rtlCol="0">
            <a:spAutoFit/>
          </a:bodyPr>
          <a:lstStyle/>
          <a:p>
            <a:pPr marL="285750" indent="-285750">
              <a:buFont typeface="Arial" panose="020B0604020202020204" pitchFamily="34" charset="0"/>
              <a:buChar char="•"/>
            </a:pPr>
            <a:r>
              <a:rPr lang="nl-NL" dirty="0">
                <a:solidFill>
                  <a:prstClr val="black"/>
                </a:solidFill>
              </a:rPr>
              <a:t>In hersenen komen veel zenuwen samen</a:t>
            </a:r>
          </a:p>
          <a:p>
            <a:endParaRPr lang="nl-NL" dirty="0">
              <a:solidFill>
                <a:prstClr val="black"/>
              </a:solidFill>
            </a:endParaRPr>
          </a:p>
          <a:p>
            <a:pPr marL="285750" indent="-285750">
              <a:buFont typeface="Arial" panose="020B0604020202020204" pitchFamily="34" charset="0"/>
              <a:buChar char="•"/>
            </a:pPr>
            <a:r>
              <a:rPr lang="nl-NL" dirty="0">
                <a:solidFill>
                  <a:prstClr val="black"/>
                </a:solidFill>
              </a:rPr>
              <a:t>Ruggenmerg heeft een dikke kabel van zenuwen</a:t>
            </a:r>
          </a:p>
          <a:p>
            <a:pPr marL="285750" indent="-285750">
              <a:buFont typeface="Wingdings" panose="05000000000000000000" pitchFamily="2" charset="2"/>
              <a:buChar char="ü"/>
            </a:pPr>
            <a:endParaRPr lang="nl-NL" dirty="0">
              <a:solidFill>
                <a:prstClr val="black"/>
              </a:solidFill>
            </a:endParaRPr>
          </a:p>
          <a:p>
            <a:pPr marL="285750" indent="-285750">
              <a:buFont typeface="Arial" panose="020B0604020202020204" pitchFamily="34" charset="0"/>
              <a:buChar char="•"/>
            </a:pPr>
            <a:r>
              <a:rPr lang="nl-NL" dirty="0">
                <a:solidFill>
                  <a:srgbClr val="C00000"/>
                </a:solidFill>
              </a:rPr>
              <a:t>Liquor </a:t>
            </a:r>
            <a:r>
              <a:rPr lang="nl-NL" dirty="0">
                <a:solidFill>
                  <a:prstClr val="black"/>
                </a:solidFill>
              </a:rPr>
              <a:t>(vocht om zenuw), beschermt en transporteert voedingstoffen / voert afvalstoffen af.</a:t>
            </a:r>
          </a:p>
          <a:p>
            <a:pPr marL="285750" indent="-285750">
              <a:buFont typeface="Wingdings" panose="05000000000000000000" pitchFamily="2" charset="2"/>
              <a:buChar char="ü"/>
            </a:pPr>
            <a:endParaRPr lang="nl-NL" dirty="0">
              <a:solidFill>
                <a:prstClr val="black"/>
              </a:solidFill>
            </a:endParaRPr>
          </a:p>
          <a:p>
            <a:pPr marL="285750" indent="-285750">
              <a:buFont typeface="Arial" panose="020B0604020202020204" pitchFamily="34" charset="0"/>
              <a:buChar char="•"/>
            </a:pPr>
            <a:r>
              <a:rPr lang="nl-NL" dirty="0">
                <a:solidFill>
                  <a:prstClr val="black"/>
                </a:solidFill>
              </a:rPr>
              <a:t>Perifere zenuwstelsel. Stelsel van veel zenuwen met grote en kleine vertakkingen, verspreid over de rest van het lichaam.</a:t>
            </a:r>
          </a:p>
          <a:p>
            <a:pPr marL="285750" indent="-285750">
              <a:buFont typeface="Arial" panose="020B0604020202020204" pitchFamily="34" charset="0"/>
              <a:buChar char="•"/>
            </a:pPr>
            <a:endParaRPr lang="nl-NL" sz="1050" dirty="0">
              <a:solidFill>
                <a:prstClr val="black"/>
              </a:solidFill>
              <a:hlinkClick r:id="rId4"/>
            </a:endParaRPr>
          </a:p>
          <a:p>
            <a:r>
              <a:rPr lang="nl-NL" sz="1050" dirty="0">
                <a:solidFill>
                  <a:prstClr val="black"/>
                </a:solidFill>
                <a:hlinkClick r:id="rId5"/>
              </a:rPr>
              <a:t>https://</a:t>
            </a:r>
            <a:r>
              <a:rPr lang="nl-NL" sz="1050" dirty="0" smtClean="0">
                <a:solidFill>
                  <a:prstClr val="black"/>
                </a:solidFill>
                <a:hlinkClick r:id="rId5"/>
              </a:rPr>
              <a:t>www.youtube.com/watch?v=mcVnfY-fPTk</a:t>
            </a:r>
            <a:endParaRPr lang="nl-NL" sz="1050" dirty="0" smtClean="0">
              <a:solidFill>
                <a:prstClr val="black"/>
              </a:solidFill>
            </a:endParaRPr>
          </a:p>
          <a:p>
            <a:endParaRPr lang="nl-NL" sz="1050" dirty="0">
              <a:solidFill>
                <a:prstClr val="black"/>
              </a:solidFill>
            </a:endParaRPr>
          </a:p>
          <a:p>
            <a:endParaRPr lang="nl-NL" dirty="0">
              <a:solidFill>
                <a:prstClr val="black"/>
              </a:solidFill>
            </a:endParaRPr>
          </a:p>
        </p:txBody>
      </p:sp>
    </p:spTree>
    <p:extLst>
      <p:ext uri="{BB962C8B-B14F-4D97-AF65-F5344CB8AC3E}">
        <p14:creationId xmlns:p14="http://schemas.microsoft.com/office/powerpoint/2010/main" val="3320778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nSpc>
                <a:spcPct val="107000"/>
              </a:lnSpc>
              <a:spcAft>
                <a:spcPts val="800"/>
              </a:spcAft>
            </a:pPr>
            <a:r>
              <a:rPr lang="nl-NL" dirty="0">
                <a:latin typeface="Arial" panose="020B0604020202020204" pitchFamily="34" charset="0"/>
                <a:ea typeface="Calibri" panose="020F0502020204030204" pitchFamily="34" charset="0"/>
                <a:cs typeface="Times New Roman" panose="02020603050405020304" pitchFamily="18" charset="0"/>
              </a:rPr>
              <a:t/>
            </a:r>
            <a:br>
              <a:rPr lang="nl-NL" dirty="0">
                <a:latin typeface="Arial" panose="020B0604020202020204" pitchFamily="34" charset="0"/>
                <a:ea typeface="Calibri" panose="020F0502020204030204" pitchFamily="34" charset="0"/>
                <a:cs typeface="Times New Roman" panose="02020603050405020304" pitchFamily="18" charset="0"/>
              </a:rPr>
            </a:br>
            <a:endParaRPr lang="nl-NL" dirty="0"/>
          </a:p>
        </p:txBody>
      </p:sp>
      <p:pic>
        <p:nvPicPr>
          <p:cNvPr id="1026" name="Picture 2" descr="Afbeeldingsresultaat voor zintuigen"/>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1496290" y="618517"/>
            <a:ext cx="9029700" cy="558485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50010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zintuigen</a:t>
            </a:r>
            <a:endParaRPr lang="nl-NL" dirty="0"/>
          </a:p>
        </p:txBody>
      </p:sp>
      <p:sp>
        <p:nvSpPr>
          <p:cNvPr id="3" name="Tijdelijke aanduiding voor inhoud 2"/>
          <p:cNvSpPr>
            <a:spLocks noGrp="1"/>
          </p:cNvSpPr>
          <p:nvPr>
            <p:ph sz="quarter" idx="13"/>
          </p:nvPr>
        </p:nvSpPr>
        <p:spPr>
          <a:xfrm>
            <a:off x="913775" y="1922318"/>
            <a:ext cx="10363826" cy="5205846"/>
          </a:xfrm>
        </p:spPr>
        <p:txBody>
          <a:bodyPr>
            <a:normAutofit/>
          </a:bodyPr>
          <a:lstStyle/>
          <a:p>
            <a:r>
              <a:rPr lang="nl-NL" dirty="0">
                <a:solidFill>
                  <a:srgbClr val="C00000"/>
                </a:solidFill>
              </a:rPr>
              <a:t>Ruiken </a:t>
            </a:r>
            <a:r>
              <a:rPr lang="nl-NL" dirty="0"/>
              <a:t>&amp; </a:t>
            </a:r>
            <a:r>
              <a:rPr lang="nl-NL" dirty="0">
                <a:solidFill>
                  <a:srgbClr val="C00000"/>
                </a:solidFill>
              </a:rPr>
              <a:t>proeven</a:t>
            </a:r>
            <a:r>
              <a:rPr lang="nl-NL" dirty="0"/>
              <a:t>	</a:t>
            </a:r>
            <a:endParaRPr lang="nl-NL" dirty="0" smtClean="0"/>
          </a:p>
          <a:p>
            <a:endParaRPr lang="nl-NL" dirty="0">
              <a:solidFill>
                <a:srgbClr val="C00000"/>
              </a:solidFill>
            </a:endParaRPr>
          </a:p>
          <a:p>
            <a:endParaRPr lang="nl-NL" dirty="0" smtClean="0">
              <a:solidFill>
                <a:srgbClr val="C00000"/>
              </a:solidFill>
            </a:endParaRPr>
          </a:p>
          <a:p>
            <a:endParaRPr lang="nl-NL" dirty="0" smtClean="0">
              <a:solidFill>
                <a:srgbClr val="C00000"/>
              </a:solidFill>
            </a:endParaRPr>
          </a:p>
          <a:p>
            <a:pPr marL="0" indent="0">
              <a:buNone/>
            </a:pPr>
            <a:endParaRPr lang="nl-NL" dirty="0">
              <a:solidFill>
                <a:srgbClr val="C00000"/>
              </a:solidFill>
            </a:endParaRPr>
          </a:p>
          <a:p>
            <a:r>
              <a:rPr lang="nl-NL" dirty="0" smtClean="0">
                <a:solidFill>
                  <a:srgbClr val="C00000"/>
                </a:solidFill>
              </a:rPr>
              <a:t>Voelen </a:t>
            </a:r>
            <a:endParaRPr lang="nl-NL" dirty="0">
              <a:solidFill>
                <a:srgbClr val="C00000"/>
              </a:solidFill>
            </a:endParaRPr>
          </a:p>
          <a:p>
            <a:pPr lvl="1"/>
            <a:r>
              <a:rPr lang="nl-NL" sz="2000" cap="none" dirty="0">
                <a:solidFill>
                  <a:prstClr val="black"/>
                </a:solidFill>
                <a:latin typeface="Bookman Old Style" panose="02050604050505020204"/>
              </a:rPr>
              <a:t>De leerlingen staan per twee. De ene schrijft met zijn vinger een letter of een cijfer op de rug van de andere leerling. De andere leerling probeert te raden welke letter/cijfer.</a:t>
            </a:r>
            <a:endParaRPr lang="nl-NL" sz="2000" dirty="0"/>
          </a:p>
          <a:p>
            <a:r>
              <a:rPr lang="nl-NL" dirty="0">
                <a:solidFill>
                  <a:srgbClr val="C00000"/>
                </a:solidFill>
              </a:rPr>
              <a:t>Zien</a:t>
            </a:r>
            <a:r>
              <a:rPr lang="nl-NL" dirty="0"/>
              <a:t>		</a:t>
            </a:r>
            <a:r>
              <a:rPr lang="nl-NL" sz="1300" dirty="0">
                <a:hlinkClick r:id="rId3"/>
              </a:rPr>
              <a:t>https://www.youtube.com/watch?v=vJG698U2Mvo</a:t>
            </a:r>
            <a:endParaRPr lang="nl-NL" sz="1300" dirty="0"/>
          </a:p>
          <a:p>
            <a:pPr marL="0" indent="0">
              <a:buNone/>
            </a:pPr>
            <a:endParaRPr lang="nl-NL" dirty="0"/>
          </a:p>
          <a:p>
            <a:endParaRPr lang="nl-NL" dirty="0"/>
          </a:p>
        </p:txBody>
      </p:sp>
      <p:pic>
        <p:nvPicPr>
          <p:cNvPr id="4" name="Afbeelding 3"/>
          <p:cNvPicPr>
            <a:picLocks noChangeAspect="1"/>
          </p:cNvPicPr>
          <p:nvPr/>
        </p:nvPicPr>
        <p:blipFill>
          <a:blip r:embed="rId4"/>
          <a:stretch>
            <a:fillRect/>
          </a:stretch>
        </p:blipFill>
        <p:spPr>
          <a:xfrm>
            <a:off x="3560586" y="1646239"/>
            <a:ext cx="3859118" cy="3082515"/>
          </a:xfrm>
          <a:prstGeom prst="rect">
            <a:avLst/>
          </a:prstGeom>
        </p:spPr>
      </p:pic>
    </p:spTree>
    <p:extLst>
      <p:ext uri="{BB962C8B-B14F-4D97-AF65-F5344CB8AC3E}">
        <p14:creationId xmlns:p14="http://schemas.microsoft.com/office/powerpoint/2010/main" val="2906417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Hormonaal stelsel / klieren</a:t>
            </a:r>
          </a:p>
        </p:txBody>
      </p:sp>
      <p:sp>
        <p:nvSpPr>
          <p:cNvPr id="3" name="Tijdelijke aanduiding voor inhoud 2"/>
          <p:cNvSpPr>
            <a:spLocks noGrp="1"/>
          </p:cNvSpPr>
          <p:nvPr>
            <p:ph sz="quarter" idx="13"/>
          </p:nvPr>
        </p:nvSpPr>
        <p:spPr>
          <a:xfrm>
            <a:off x="913774" y="1735282"/>
            <a:ext cx="10363826" cy="4925291"/>
          </a:xfrm>
        </p:spPr>
        <p:txBody>
          <a:bodyPr>
            <a:normAutofit/>
          </a:bodyPr>
          <a:lstStyle/>
          <a:p>
            <a:pPr marL="182880" lvl="0" indent="-182880">
              <a:lnSpc>
                <a:spcPct val="90000"/>
              </a:lnSpc>
              <a:spcBef>
                <a:spcPts val="1200"/>
              </a:spcBef>
              <a:buClr>
                <a:srgbClr val="967E96"/>
              </a:buClr>
              <a:buSzPct val="85000"/>
              <a:buFont typeface="Wingdings" pitchFamily="2" charset="2"/>
              <a:buChar char="§"/>
            </a:pPr>
            <a:endParaRPr lang="nl-NL" cap="none" dirty="0"/>
          </a:p>
          <a:p>
            <a:pPr>
              <a:lnSpc>
                <a:spcPct val="90000"/>
              </a:lnSpc>
              <a:spcBef>
                <a:spcPts val="1200"/>
              </a:spcBef>
              <a:buClrTx/>
              <a:buSzPct val="85000"/>
            </a:pPr>
            <a:r>
              <a:rPr lang="nl-NL" dirty="0" smtClean="0">
                <a:solidFill>
                  <a:srgbClr val="C00000"/>
                </a:solidFill>
              </a:rPr>
              <a:t>Hypofyse</a:t>
            </a:r>
            <a:r>
              <a:rPr lang="nl-NL" dirty="0" smtClean="0"/>
              <a:t> </a:t>
            </a:r>
            <a:r>
              <a:rPr lang="nl-NL" dirty="0"/>
              <a:t>(zit in de hersenen) </a:t>
            </a:r>
          </a:p>
          <a:p>
            <a:pPr lvl="1">
              <a:lnSpc>
                <a:spcPct val="90000"/>
              </a:lnSpc>
              <a:spcBef>
                <a:spcPts val="1200"/>
              </a:spcBef>
              <a:buClrTx/>
              <a:buSzPct val="85000"/>
            </a:pPr>
            <a:r>
              <a:rPr lang="nl-NL" sz="2000" dirty="0"/>
              <a:t>produceert </a:t>
            </a:r>
            <a:r>
              <a:rPr lang="nl-NL" sz="2000" dirty="0">
                <a:solidFill>
                  <a:srgbClr val="C00000"/>
                </a:solidFill>
              </a:rPr>
              <a:t>groeihormonen</a:t>
            </a:r>
            <a:r>
              <a:rPr lang="nl-NL" sz="2000" dirty="0"/>
              <a:t> en produceert hormonen die andere klieren stimuleren hormonen te produceren.</a:t>
            </a:r>
          </a:p>
          <a:p>
            <a:pPr>
              <a:lnSpc>
                <a:spcPct val="90000"/>
              </a:lnSpc>
              <a:spcBef>
                <a:spcPts val="1200"/>
              </a:spcBef>
              <a:buClrTx/>
              <a:buSzPct val="85000"/>
            </a:pPr>
            <a:r>
              <a:rPr lang="nl-NL" dirty="0">
                <a:solidFill>
                  <a:srgbClr val="C00000"/>
                </a:solidFill>
              </a:rPr>
              <a:t>Alvleesklier </a:t>
            </a:r>
            <a:r>
              <a:rPr lang="nl-NL" dirty="0"/>
              <a:t>(links onder de maag onder de borstkas)</a:t>
            </a:r>
          </a:p>
          <a:p>
            <a:pPr lvl="1">
              <a:lnSpc>
                <a:spcPct val="90000"/>
              </a:lnSpc>
              <a:spcBef>
                <a:spcPts val="1200"/>
              </a:spcBef>
              <a:buClrTx/>
              <a:buSzPct val="85000"/>
            </a:pPr>
            <a:r>
              <a:rPr lang="nl-NL" sz="2000" dirty="0"/>
              <a:t>scheidt </a:t>
            </a:r>
            <a:r>
              <a:rPr lang="nl-NL" sz="2000" dirty="0" err="1">
                <a:solidFill>
                  <a:srgbClr val="C00000"/>
                </a:solidFill>
              </a:rPr>
              <a:t>alvleeskliersap</a:t>
            </a:r>
            <a:r>
              <a:rPr lang="nl-NL" sz="2000" dirty="0"/>
              <a:t> af - wordt via twaalfvingerige darm toegevoegd aan spijsvertering </a:t>
            </a:r>
          </a:p>
          <a:p>
            <a:pPr lvl="1">
              <a:lnSpc>
                <a:spcPct val="90000"/>
              </a:lnSpc>
              <a:spcBef>
                <a:spcPts val="1200"/>
              </a:spcBef>
              <a:buClrTx/>
              <a:buSzPct val="85000"/>
            </a:pPr>
            <a:r>
              <a:rPr lang="nl-NL" sz="2000" dirty="0"/>
              <a:t>Produceert hormonen </a:t>
            </a:r>
            <a:r>
              <a:rPr lang="nl-NL" sz="2000" dirty="0">
                <a:solidFill>
                  <a:srgbClr val="C00000"/>
                </a:solidFill>
              </a:rPr>
              <a:t>Insuline</a:t>
            </a:r>
            <a:r>
              <a:rPr lang="nl-NL" sz="2000" dirty="0"/>
              <a:t> &amp; </a:t>
            </a:r>
            <a:r>
              <a:rPr lang="nl-NL" sz="2000" dirty="0">
                <a:solidFill>
                  <a:srgbClr val="C00000"/>
                </a:solidFill>
              </a:rPr>
              <a:t>Glucagon </a:t>
            </a:r>
            <a:r>
              <a:rPr lang="nl-NL" sz="2000" dirty="0" smtClean="0"/>
              <a:t>(regelt bloedsuikergehalte</a:t>
            </a:r>
            <a:r>
              <a:rPr lang="nl-NL" sz="2000" dirty="0"/>
              <a:t>)</a:t>
            </a:r>
          </a:p>
          <a:p>
            <a:pPr>
              <a:lnSpc>
                <a:spcPct val="90000"/>
              </a:lnSpc>
              <a:spcBef>
                <a:spcPts val="1200"/>
              </a:spcBef>
              <a:buClrTx/>
              <a:buSzPct val="85000"/>
            </a:pPr>
            <a:r>
              <a:rPr lang="nl-NL" dirty="0">
                <a:solidFill>
                  <a:srgbClr val="C00000"/>
                </a:solidFill>
              </a:rPr>
              <a:t>Schildklier</a:t>
            </a:r>
            <a:r>
              <a:rPr lang="nl-NL" dirty="0"/>
              <a:t> (in de hals / om de </a:t>
            </a:r>
            <a:r>
              <a:rPr lang="nl-NL" dirty="0" smtClean="0"/>
              <a:t>luchtpijp </a:t>
            </a:r>
            <a:r>
              <a:rPr lang="nl-NL" dirty="0"/>
              <a:t>gebogen) </a:t>
            </a:r>
          </a:p>
          <a:p>
            <a:pPr lvl="1">
              <a:lnSpc>
                <a:spcPct val="90000"/>
              </a:lnSpc>
              <a:spcBef>
                <a:spcPts val="1200"/>
              </a:spcBef>
              <a:buClrTx/>
              <a:buSzPct val="85000"/>
            </a:pPr>
            <a:r>
              <a:rPr lang="nl-NL" sz="2000" dirty="0"/>
              <a:t>Produceert </a:t>
            </a:r>
            <a:r>
              <a:rPr lang="nl-NL" sz="2000" dirty="0">
                <a:solidFill>
                  <a:srgbClr val="C00000"/>
                </a:solidFill>
              </a:rPr>
              <a:t>thyroxine</a:t>
            </a:r>
            <a:r>
              <a:rPr lang="nl-NL" sz="2000" dirty="0"/>
              <a:t>. Teveel versnelt de stofwisseling / te weinig vertraagt de stofwisseling. Kan groeiachterstand veroorzaken</a:t>
            </a:r>
          </a:p>
          <a:p>
            <a:pPr marL="457200" lvl="1" indent="0">
              <a:lnSpc>
                <a:spcPct val="90000"/>
              </a:lnSpc>
              <a:spcBef>
                <a:spcPts val="1200"/>
              </a:spcBef>
              <a:buClr>
                <a:srgbClr val="967E96"/>
              </a:buClr>
              <a:buSzPct val="85000"/>
              <a:buNone/>
            </a:pPr>
            <a:endParaRPr lang="nl-NL" sz="2000" dirty="0"/>
          </a:p>
        </p:txBody>
      </p:sp>
    </p:spTree>
    <p:extLst>
      <p:ext uri="{BB962C8B-B14F-4D97-AF65-F5344CB8AC3E}">
        <p14:creationId xmlns:p14="http://schemas.microsoft.com/office/powerpoint/2010/main" val="1299459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3"/>
          <a:stretch>
            <a:fillRect/>
          </a:stretch>
        </p:blipFill>
        <p:spPr>
          <a:xfrm>
            <a:off x="1516447" y="931069"/>
            <a:ext cx="1876425" cy="2438400"/>
          </a:xfrm>
          <a:prstGeom prst="rect">
            <a:avLst/>
          </a:prstGeom>
        </p:spPr>
      </p:pic>
      <p:pic>
        <p:nvPicPr>
          <p:cNvPr id="9" name="Tijdelijke aanduiding voor inhoud 8"/>
          <p:cNvPicPr>
            <a:picLocks noGrp="1" noChangeAspect="1"/>
          </p:cNvPicPr>
          <p:nvPr>
            <p:ph sz="quarter" idx="13"/>
          </p:nvPr>
        </p:nvPicPr>
        <p:blipFill>
          <a:blip r:embed="rId4"/>
          <a:stretch>
            <a:fillRect/>
          </a:stretch>
        </p:blipFill>
        <p:spPr>
          <a:xfrm>
            <a:off x="5214937" y="2778919"/>
            <a:ext cx="1762125" cy="2600325"/>
          </a:xfrm>
          <a:prstGeom prst="rect">
            <a:avLst/>
          </a:prstGeom>
        </p:spPr>
      </p:pic>
      <p:pic>
        <p:nvPicPr>
          <p:cNvPr id="10" name="Afbeelding 9"/>
          <p:cNvPicPr>
            <a:picLocks noChangeAspect="1"/>
          </p:cNvPicPr>
          <p:nvPr/>
        </p:nvPicPr>
        <p:blipFill>
          <a:blip r:embed="rId5"/>
          <a:stretch>
            <a:fillRect/>
          </a:stretch>
        </p:blipFill>
        <p:spPr>
          <a:xfrm>
            <a:off x="8083693" y="931069"/>
            <a:ext cx="2466975" cy="1847850"/>
          </a:xfrm>
          <a:prstGeom prst="rect">
            <a:avLst/>
          </a:prstGeom>
        </p:spPr>
      </p:pic>
      <p:pic>
        <p:nvPicPr>
          <p:cNvPr id="11" name="Afbeelding 10"/>
          <p:cNvPicPr>
            <a:picLocks noChangeAspect="1"/>
          </p:cNvPicPr>
          <p:nvPr/>
        </p:nvPicPr>
        <p:blipFill>
          <a:blip r:embed="rId6"/>
          <a:stretch>
            <a:fillRect/>
          </a:stretch>
        </p:blipFill>
        <p:spPr>
          <a:xfrm>
            <a:off x="8407542" y="3491346"/>
            <a:ext cx="1819275" cy="2514600"/>
          </a:xfrm>
          <a:prstGeom prst="rect">
            <a:avLst/>
          </a:prstGeom>
        </p:spPr>
      </p:pic>
      <p:pic>
        <p:nvPicPr>
          <p:cNvPr id="12" name="Afbeelding 11"/>
          <p:cNvPicPr>
            <a:picLocks noChangeAspect="1"/>
          </p:cNvPicPr>
          <p:nvPr/>
        </p:nvPicPr>
        <p:blipFill>
          <a:blip r:embed="rId7"/>
          <a:stretch>
            <a:fillRect/>
          </a:stretch>
        </p:blipFill>
        <p:spPr>
          <a:xfrm>
            <a:off x="1879457" y="4529571"/>
            <a:ext cx="1905000" cy="1476375"/>
          </a:xfrm>
          <a:prstGeom prst="rect">
            <a:avLst/>
          </a:prstGeom>
        </p:spPr>
      </p:pic>
    </p:spTree>
    <p:extLst>
      <p:ext uri="{BB962C8B-B14F-4D97-AF65-F5344CB8AC3E}">
        <p14:creationId xmlns:p14="http://schemas.microsoft.com/office/powerpoint/2010/main" val="326008475"/>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Druppel">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Houttype">
  <a:themeElements>
    <a:clrScheme name="Wood Type">
      <a:dk1>
        <a:sysClr val="windowText" lastClr="000000"/>
      </a:dk1>
      <a:lt1>
        <a:sysClr val="window" lastClr="FFFFFF"/>
      </a:lt1>
      <a:dk2>
        <a:srgbClr val="84ACB6"/>
      </a:dk2>
      <a:lt2>
        <a:srgbClr val="EBE9DD"/>
      </a:lt2>
      <a:accent1>
        <a:srgbClr val="6F8183"/>
      </a:accent1>
      <a:accent2>
        <a:srgbClr val="967E96"/>
      </a:accent2>
      <a:accent3>
        <a:srgbClr val="CCC893"/>
      </a:accent3>
      <a:accent4>
        <a:srgbClr val="A54D74"/>
      </a:accent4>
      <a:accent5>
        <a:srgbClr val="949C6B"/>
      </a:accent5>
      <a:accent6>
        <a:srgbClr val="766A50"/>
      </a:accent6>
      <a:hlink>
        <a:srgbClr val="CC6600"/>
      </a:hlink>
      <a:folHlink>
        <a:srgbClr val="777777"/>
      </a:folHlink>
    </a:clrScheme>
    <a:fontScheme name="Wood 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man Old Style" panose="02050604050505020204"/>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8E89CD47-BF55-4DDE-B823-2283AA7E7695}"/>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TM04033925[[fn=Druppel]]</Template>
  <TotalTime>2839</TotalTime>
  <Words>1309</Words>
  <Application>Microsoft Office PowerPoint</Application>
  <PresentationFormat>Breedbeeld</PresentationFormat>
  <Paragraphs>134</Paragraphs>
  <Slides>11</Slides>
  <Notes>10</Notes>
  <HiddenSlides>0</HiddenSlides>
  <MMClips>0</MMClips>
  <ScaleCrop>false</ScaleCrop>
  <HeadingPairs>
    <vt:vector size="6" baseType="variant">
      <vt:variant>
        <vt:lpstr>Gebruikte lettertypen</vt:lpstr>
      </vt:variant>
      <vt:variant>
        <vt:i4>7</vt:i4>
      </vt:variant>
      <vt:variant>
        <vt:lpstr>Thema</vt:lpstr>
      </vt:variant>
      <vt:variant>
        <vt:i4>2</vt:i4>
      </vt:variant>
      <vt:variant>
        <vt:lpstr>Diatitels</vt:lpstr>
      </vt:variant>
      <vt:variant>
        <vt:i4>11</vt:i4>
      </vt:variant>
    </vt:vector>
  </HeadingPairs>
  <TitlesOfParts>
    <vt:vector size="20" baseType="lpstr">
      <vt:lpstr>Arial</vt:lpstr>
      <vt:lpstr>Bookman Old Style</vt:lpstr>
      <vt:lpstr>Calibri</vt:lpstr>
      <vt:lpstr>Century Gothic</vt:lpstr>
      <vt:lpstr>Times New Roman</vt:lpstr>
      <vt:lpstr>Tw Cen MT</vt:lpstr>
      <vt:lpstr>Wingdings</vt:lpstr>
      <vt:lpstr>Druppel</vt:lpstr>
      <vt:lpstr>Houttype</vt:lpstr>
      <vt:lpstr>Anatomie en Fysiologie</vt:lpstr>
      <vt:lpstr>Terugblik op de vorige les: presentatie</vt:lpstr>
      <vt:lpstr>Les van vandaag</vt:lpstr>
      <vt:lpstr>zenuwstelsel</vt:lpstr>
      <vt:lpstr>PowerPoint-presentatie</vt:lpstr>
      <vt:lpstr> </vt:lpstr>
      <vt:lpstr>zintuigen</vt:lpstr>
      <vt:lpstr>Hormonaal stelsel / klieren</vt:lpstr>
      <vt:lpstr>PowerPoint-presentatie</vt:lpstr>
      <vt:lpstr>Hormonaal stelsel</vt:lpstr>
      <vt:lpstr>Huiswerk volgende week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Anatomie en Fysiologie</dc:title>
  <dc:creator>Anne Westera</dc:creator>
  <cp:lastModifiedBy>Ilse Mellema - Peper</cp:lastModifiedBy>
  <cp:revision>84</cp:revision>
  <cp:lastPrinted>2018-10-08T06:37:17Z</cp:lastPrinted>
  <dcterms:created xsi:type="dcterms:W3CDTF">2016-09-12T14:01:33Z</dcterms:created>
  <dcterms:modified xsi:type="dcterms:W3CDTF">2019-01-19T15:56:02Z</dcterms:modified>
</cp:coreProperties>
</file>